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0" r:id="rId3"/>
    <p:sldId id="260" r:id="rId4"/>
    <p:sldId id="308" r:id="rId5"/>
    <p:sldId id="301" r:id="rId6"/>
    <p:sldId id="309" r:id="rId7"/>
    <p:sldId id="310" r:id="rId8"/>
    <p:sldId id="311" r:id="rId9"/>
    <p:sldId id="312" r:id="rId10"/>
    <p:sldId id="313" r:id="rId11"/>
    <p:sldId id="314" r:id="rId12"/>
    <p:sldId id="262" r:id="rId13"/>
    <p:sldId id="263" r:id="rId14"/>
    <p:sldId id="272" r:id="rId15"/>
    <p:sldId id="273" r:id="rId16"/>
    <p:sldId id="265" r:id="rId17"/>
    <p:sldId id="266" r:id="rId18"/>
    <p:sldId id="267" r:id="rId19"/>
    <p:sldId id="268" r:id="rId20"/>
    <p:sldId id="275" r:id="rId21"/>
    <p:sldId id="276" r:id="rId22"/>
    <p:sldId id="269" r:id="rId23"/>
    <p:sldId id="270" r:id="rId24"/>
    <p:sldId id="271" r:id="rId25"/>
    <p:sldId id="277" r:id="rId26"/>
    <p:sldId id="278" r:id="rId27"/>
    <p:sldId id="287" r:id="rId28"/>
    <p:sldId id="280" r:id="rId29"/>
    <p:sldId id="303"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3" autoAdjust="0"/>
    <p:restoredTop sz="94660"/>
  </p:normalViewPr>
  <p:slideViewPr>
    <p:cSldViewPr snapToGrid="0">
      <p:cViewPr varScale="1">
        <p:scale>
          <a:sx n="66" d="100"/>
          <a:sy n="66" d="100"/>
        </p:scale>
        <p:origin x="-6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72A8C8-029A-4AA6-9237-0E89DEB3C22D}"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81406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2A8C8-029A-4AA6-9237-0E89DEB3C22D}"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9596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2A8C8-029A-4AA6-9237-0E89DEB3C22D}"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247200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2A8C8-029A-4AA6-9237-0E89DEB3C22D}"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113591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2A8C8-029A-4AA6-9237-0E89DEB3C22D}"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249272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2A8C8-029A-4AA6-9237-0E89DEB3C22D}"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1321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72A8C8-029A-4AA6-9237-0E89DEB3C22D}"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47444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72A8C8-029A-4AA6-9237-0E89DEB3C22D}"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377834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2A8C8-029A-4AA6-9237-0E89DEB3C22D}"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157481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A8C8-029A-4AA6-9237-0E89DEB3C22D}"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391569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A8C8-029A-4AA6-9237-0E89DEB3C22D}"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21F74-CEE7-47BB-B712-31F081B962CE}" type="slidenum">
              <a:rPr lang="en-US" smtClean="0"/>
              <a:t>‹#›</a:t>
            </a:fld>
            <a:endParaRPr lang="en-US"/>
          </a:p>
        </p:txBody>
      </p:sp>
    </p:spTree>
    <p:extLst>
      <p:ext uri="{BB962C8B-B14F-4D97-AF65-F5344CB8AC3E}">
        <p14:creationId xmlns:p14="http://schemas.microsoft.com/office/powerpoint/2010/main" val="138934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A8C8-029A-4AA6-9237-0E89DEB3C22D}" type="datetimeFigureOut">
              <a:rPr lang="en-US" smtClean="0"/>
              <a:t>9/28/2024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21F74-CEE7-47BB-B712-31F081B962CE}" type="slidenum">
              <a:rPr lang="en-US" smtClean="0"/>
              <a:t>‹#›</a:t>
            </a:fld>
            <a:endParaRPr lang="en-US"/>
          </a:p>
        </p:txBody>
      </p:sp>
    </p:spTree>
    <p:extLst>
      <p:ext uri="{BB962C8B-B14F-4D97-AF65-F5344CB8AC3E}">
        <p14:creationId xmlns:p14="http://schemas.microsoft.com/office/powerpoint/2010/main" val="238083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8"/>
          <p:cNvSpPr/>
          <p:nvPr/>
        </p:nvSpPr>
        <p:spPr>
          <a:xfrm>
            <a:off x="152402" y="249670"/>
            <a:ext cx="1623749" cy="2165000"/>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11"/>
          <p:cNvPicPr>
            <a:picLocks noChangeAspect="1"/>
          </p:cNvPicPr>
          <p:nvPr/>
        </p:nvPicPr>
        <p:blipFill>
          <a:blip r:embed="rId2"/>
          <a:stretch>
            <a:fillRect/>
          </a:stretch>
        </p:blipFill>
        <p:spPr>
          <a:xfrm>
            <a:off x="828313" y="762001"/>
            <a:ext cx="2614052" cy="1240568"/>
          </a:xfrm>
          <a:prstGeom prst="rect">
            <a:avLst/>
          </a:prstGeom>
        </p:spPr>
      </p:pic>
      <p:pic>
        <p:nvPicPr>
          <p:cNvPr id="4" name="图片 12"/>
          <p:cNvPicPr>
            <a:picLocks noChangeAspect="1"/>
          </p:cNvPicPr>
          <p:nvPr/>
        </p:nvPicPr>
        <p:blipFill>
          <a:blip r:embed="rId3"/>
          <a:stretch>
            <a:fillRect/>
          </a:stretch>
        </p:blipFill>
        <p:spPr>
          <a:xfrm>
            <a:off x="4586419" y="690822"/>
            <a:ext cx="953438" cy="618750"/>
          </a:xfrm>
          <a:prstGeom prst="rect">
            <a:avLst/>
          </a:prstGeom>
        </p:spPr>
      </p:pic>
      <p:pic>
        <p:nvPicPr>
          <p:cNvPr id="5" name="图片 14"/>
          <p:cNvPicPr>
            <a:picLocks noChangeAspect="1"/>
          </p:cNvPicPr>
          <p:nvPr/>
        </p:nvPicPr>
        <p:blipFill>
          <a:blip r:embed="rId4"/>
          <a:stretch>
            <a:fillRect/>
          </a:stretch>
        </p:blipFill>
        <p:spPr>
          <a:xfrm>
            <a:off x="6362812" y="381000"/>
            <a:ext cx="1257188" cy="551250"/>
          </a:xfrm>
          <a:prstGeom prst="rect">
            <a:avLst/>
          </a:prstGeom>
        </p:spPr>
      </p:pic>
      <p:pic>
        <p:nvPicPr>
          <p:cNvPr id="6" name="图片 13"/>
          <p:cNvPicPr>
            <a:picLocks noChangeAspect="1"/>
          </p:cNvPicPr>
          <p:nvPr/>
        </p:nvPicPr>
        <p:blipFill>
          <a:blip r:embed="rId5"/>
          <a:stretch>
            <a:fillRect/>
          </a:stretch>
        </p:blipFill>
        <p:spPr>
          <a:xfrm>
            <a:off x="10113967" y="1085886"/>
            <a:ext cx="826875" cy="596251"/>
          </a:xfrm>
          <a:prstGeom prst="rect">
            <a:avLst/>
          </a:prstGeom>
        </p:spPr>
      </p:pic>
      <p:pic>
        <p:nvPicPr>
          <p:cNvPr id="9" name="图片 1175"/>
          <p:cNvPicPr>
            <a:picLocks noChangeAspect="1"/>
          </p:cNvPicPr>
          <p:nvPr/>
        </p:nvPicPr>
        <p:blipFill>
          <a:blip r:embed="rId6"/>
          <a:stretch>
            <a:fillRect/>
          </a:stretch>
        </p:blipFill>
        <p:spPr>
          <a:xfrm>
            <a:off x="1390761" y="4718315"/>
            <a:ext cx="9944101" cy="2143861"/>
          </a:xfrm>
          <a:prstGeom prst="rect">
            <a:avLst/>
          </a:prstGeom>
        </p:spPr>
      </p:pic>
      <p:pic>
        <p:nvPicPr>
          <p:cNvPr id="10" name="图片 1"/>
          <p:cNvPicPr>
            <a:picLocks noChangeAspect="1"/>
          </p:cNvPicPr>
          <p:nvPr/>
        </p:nvPicPr>
        <p:blipFill>
          <a:blip r:embed="rId7"/>
          <a:stretch>
            <a:fillRect/>
          </a:stretch>
        </p:blipFill>
        <p:spPr>
          <a:xfrm flipH="1">
            <a:off x="625866" y="2414670"/>
            <a:ext cx="1983392" cy="4247046"/>
          </a:xfrm>
          <a:prstGeom prst="rect">
            <a:avLst/>
          </a:prstGeom>
        </p:spPr>
      </p:pic>
      <p:pic>
        <p:nvPicPr>
          <p:cNvPr id="11" name="图片 390"/>
          <p:cNvPicPr>
            <a:picLocks noChangeAspect="1"/>
          </p:cNvPicPr>
          <p:nvPr/>
        </p:nvPicPr>
        <p:blipFill>
          <a:blip r:embed="rId8"/>
          <a:stretch>
            <a:fillRect/>
          </a:stretch>
        </p:blipFill>
        <p:spPr>
          <a:xfrm flipH="1">
            <a:off x="10303722" y="3779789"/>
            <a:ext cx="1104535" cy="1877052"/>
          </a:xfrm>
          <a:prstGeom prst="rect">
            <a:avLst/>
          </a:prstGeom>
        </p:spPr>
      </p:pic>
      <p:sp>
        <p:nvSpPr>
          <p:cNvPr id="13" name="Title 3"/>
          <p:cNvSpPr txBox="1">
            <a:spLocks/>
          </p:cNvSpPr>
          <p:nvPr/>
        </p:nvSpPr>
        <p:spPr>
          <a:xfrm>
            <a:off x="2074122" y="66352"/>
            <a:ext cx="8229600" cy="1975926"/>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r>
            <a:b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br>
            <a: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UBND HUYỆN PHÚ GIÁO</a:t>
            </a:r>
          </a:p>
          <a:p>
            <a:pPr algn="ctr">
              <a:defRPr/>
            </a:pPr>
            <a: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TRƯỜNG TIỂU HỌC AN THÁI</a:t>
            </a:r>
          </a:p>
          <a:p>
            <a:pPr algn="ctr">
              <a:defRPr/>
            </a:pPr>
            <a:r>
              <a:rPr lang="en-US" sz="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__________________________________</a:t>
            </a:r>
          </a:p>
          <a:p>
            <a:endParaRPr lang="en-US" dirty="0"/>
          </a:p>
        </p:txBody>
      </p:sp>
      <p:sp>
        <p:nvSpPr>
          <p:cNvPr id="14" name="Content Placeholder 2"/>
          <p:cNvSpPr txBox="1">
            <a:spLocks/>
          </p:cNvSpPr>
          <p:nvPr/>
        </p:nvSpPr>
        <p:spPr>
          <a:xfrm>
            <a:off x="2025442" y="2094238"/>
            <a:ext cx="8915400" cy="1752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r>
              <a:rPr lang="en-US" b="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NHIỆT LIỆT CHÀO MỪNG QUÝ THẦY CÔ VỀ DỰ CHUYÊN ĐỀ MĨ THUẬT</a:t>
            </a:r>
          </a:p>
          <a:p>
            <a:pPr marL="0" indent="0" algn="ctr">
              <a:lnSpc>
                <a:spcPct val="150000"/>
              </a:lnSpc>
              <a:buFont typeface="Arial" panose="020B0604020202020204" pitchFamily="34" charset="0"/>
              <a:buNone/>
              <a:defRPr/>
            </a:pPr>
            <a:r>
              <a:rPr lang="en-US" b="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NĂM HỌC 2024 – 2025</a:t>
            </a:r>
          </a:p>
          <a:p>
            <a:pPr marL="0" indent="0" algn="ctr">
              <a:lnSpc>
                <a:spcPct val="150000"/>
              </a:lnSpc>
              <a:buFont typeface="Arial" panose="020B0604020202020204" pitchFamily="34" charset="0"/>
              <a:buNone/>
              <a:defRPr/>
            </a:pPr>
            <a:endParaRPr lang="en-US" b="1" spc="50" dirty="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marL="0" indent="0" algn="ctr">
              <a:lnSpc>
                <a:spcPct val="150000"/>
              </a:lnSpc>
              <a:buFont typeface="Arial" panose="020B0604020202020204" pitchFamily="34" charset="0"/>
              <a:buNone/>
              <a:defRPr/>
            </a:pPr>
            <a:r>
              <a:rPr lang="en-US" i="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An </a:t>
            </a:r>
            <a:r>
              <a:rPr lang="en-US" i="1" spc="50" dirty="0" err="1"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Thái</a:t>
            </a:r>
            <a:r>
              <a:rPr lang="en-US" i="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i="1" spc="50" dirty="0" err="1"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ngày</a:t>
            </a:r>
            <a:r>
              <a:rPr lang="en-US" i="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04 </a:t>
            </a:r>
            <a:r>
              <a:rPr lang="en-US" i="1" spc="50" dirty="0" err="1"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tháng</a:t>
            </a:r>
            <a:r>
              <a:rPr lang="en-US" i="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10 </a:t>
            </a:r>
            <a:r>
              <a:rPr lang="en-US" i="1" spc="50" dirty="0" err="1"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năm</a:t>
            </a:r>
            <a:r>
              <a:rPr lang="en-US" i="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2024</a:t>
            </a:r>
          </a:p>
          <a:p>
            <a:pPr marL="0" indent="0">
              <a:lnSpc>
                <a:spcPct val="150000"/>
              </a:lnSpc>
              <a:buFont typeface="Arial" panose="020B0604020202020204" pitchFamily="34" charset="0"/>
              <a:buNone/>
              <a:defRPr/>
            </a:pPr>
            <a:endParaRPr lang="en-US" b="1" spc="50" dirty="0" smtClean="0">
              <a:ln w="11430"/>
              <a:solidFill>
                <a:srgbClr val="0000CC"/>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defRPr/>
            </a:pPr>
            <a:endParaRPr lang="en-US" dirty="0"/>
          </a:p>
        </p:txBody>
      </p:sp>
    </p:spTree>
    <p:extLst>
      <p:ext uri="{BB962C8B-B14F-4D97-AF65-F5344CB8AC3E}">
        <p14:creationId xmlns:p14="http://schemas.microsoft.com/office/powerpoint/2010/main" val="26625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
                                        <p:tgtEl>
                                          <p:spTgt spid="3"/>
                                        </p:tgtEl>
                                      </p:cBhvr>
                                    </p:animEffect>
                                    <p:anim calcmode="lin" valueType="num">
                                      <p:cBhvr>
                                        <p:cTn id="25" dur="200" fill="hold"/>
                                        <p:tgtEl>
                                          <p:spTgt spid="3"/>
                                        </p:tgtEl>
                                        <p:attrNameLst>
                                          <p:attrName>ppt_x</p:attrName>
                                        </p:attrNameLst>
                                      </p:cBhvr>
                                      <p:tavLst>
                                        <p:tav tm="0">
                                          <p:val>
                                            <p:strVal val="#ppt_x"/>
                                          </p:val>
                                        </p:tav>
                                        <p:tav tm="100000">
                                          <p:val>
                                            <p:strVal val="#ppt_x"/>
                                          </p:val>
                                        </p:tav>
                                      </p:tavLst>
                                    </p:anim>
                                    <p:anim calcmode="lin" valueType="num">
                                      <p:cBhvr>
                                        <p:cTn id="26" dur="2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2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
                                        <p:tgtEl>
                                          <p:spTgt spid="4"/>
                                        </p:tgtEl>
                                      </p:cBhvr>
                                    </p:animEffect>
                                    <p:anim calcmode="lin" valueType="num">
                                      <p:cBhvr>
                                        <p:cTn id="31" dur="200" fill="hold"/>
                                        <p:tgtEl>
                                          <p:spTgt spid="4"/>
                                        </p:tgtEl>
                                        <p:attrNameLst>
                                          <p:attrName>ppt_x</p:attrName>
                                        </p:attrNameLst>
                                      </p:cBhvr>
                                      <p:tavLst>
                                        <p:tav tm="0">
                                          <p:val>
                                            <p:strVal val="#ppt_x"/>
                                          </p:val>
                                        </p:tav>
                                        <p:tav tm="100000">
                                          <p:val>
                                            <p:strVal val="#ppt_x"/>
                                          </p:val>
                                        </p:tav>
                                      </p:tavLst>
                                    </p:anim>
                                    <p:anim calcmode="lin" valueType="num">
                                      <p:cBhvr>
                                        <p:cTn id="32" dur="2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
                                        <p:tgtEl>
                                          <p:spTgt spid="5"/>
                                        </p:tgtEl>
                                      </p:cBhvr>
                                    </p:animEffect>
                                    <p:anim calcmode="lin" valueType="num">
                                      <p:cBhvr>
                                        <p:cTn id="36" dur="200" fill="hold"/>
                                        <p:tgtEl>
                                          <p:spTgt spid="5"/>
                                        </p:tgtEl>
                                        <p:attrNameLst>
                                          <p:attrName>ppt_x</p:attrName>
                                        </p:attrNameLst>
                                      </p:cBhvr>
                                      <p:tavLst>
                                        <p:tav tm="0">
                                          <p:val>
                                            <p:strVal val="#ppt_x"/>
                                          </p:val>
                                        </p:tav>
                                        <p:tav tm="100000">
                                          <p:val>
                                            <p:strVal val="#ppt_x"/>
                                          </p:val>
                                        </p:tav>
                                      </p:tavLst>
                                    </p:anim>
                                    <p:anim calcmode="lin" valueType="num">
                                      <p:cBhvr>
                                        <p:cTn id="37" dur="2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14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
                                        <p:tgtEl>
                                          <p:spTgt spid="6"/>
                                        </p:tgtEl>
                                      </p:cBhvr>
                                    </p:animEffect>
                                    <p:anim calcmode="lin" valueType="num">
                                      <p:cBhvr>
                                        <p:cTn id="42" dur="200" fill="hold"/>
                                        <p:tgtEl>
                                          <p:spTgt spid="6"/>
                                        </p:tgtEl>
                                        <p:attrNameLst>
                                          <p:attrName>ppt_x</p:attrName>
                                        </p:attrNameLst>
                                      </p:cBhvr>
                                      <p:tavLst>
                                        <p:tav tm="0">
                                          <p:val>
                                            <p:strVal val="#ppt_x"/>
                                          </p:val>
                                        </p:tav>
                                        <p:tav tm="100000">
                                          <p:val>
                                            <p:strVal val="#ppt_x"/>
                                          </p:val>
                                        </p:tav>
                                      </p:tavLst>
                                    </p:anim>
                                    <p:anim calcmode="lin" valueType="num">
                                      <p:cBhvr>
                                        <p:cTn id="43" dur="2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1600"/>
                            </p:stCondLst>
                            <p:childTnLst>
                              <p:par>
                                <p:cTn id="45" presetID="42"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
                                        <p:tgtEl>
                                          <p:spTgt spid="9"/>
                                        </p:tgtEl>
                                      </p:cBhvr>
                                    </p:animEffect>
                                    <p:anim calcmode="lin" valueType="num">
                                      <p:cBhvr>
                                        <p:cTn id="48" dur="200" fill="hold"/>
                                        <p:tgtEl>
                                          <p:spTgt spid="9"/>
                                        </p:tgtEl>
                                        <p:attrNameLst>
                                          <p:attrName>ppt_x</p:attrName>
                                        </p:attrNameLst>
                                      </p:cBhvr>
                                      <p:tavLst>
                                        <p:tav tm="0">
                                          <p:val>
                                            <p:strVal val="#ppt_x"/>
                                          </p:val>
                                        </p:tav>
                                        <p:tav tm="100000">
                                          <p:val>
                                            <p:strVal val="#ppt_x"/>
                                          </p:val>
                                        </p:tav>
                                      </p:tavLst>
                                    </p:anim>
                                    <p:anim calcmode="lin" valueType="num">
                                      <p:cBhvr>
                                        <p:cTn id="49" dur="2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1800"/>
                            </p:stCondLst>
                            <p:childTnLst>
                              <p:par>
                                <p:cTn id="51" presetID="42"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
                                        <p:tgtEl>
                                          <p:spTgt spid="10"/>
                                        </p:tgtEl>
                                      </p:cBhvr>
                                    </p:animEffect>
                                    <p:anim calcmode="lin" valueType="num">
                                      <p:cBhvr>
                                        <p:cTn id="54" dur="200" fill="hold"/>
                                        <p:tgtEl>
                                          <p:spTgt spid="10"/>
                                        </p:tgtEl>
                                        <p:attrNameLst>
                                          <p:attrName>ppt_x</p:attrName>
                                        </p:attrNameLst>
                                      </p:cBhvr>
                                      <p:tavLst>
                                        <p:tav tm="0">
                                          <p:val>
                                            <p:strVal val="#ppt_x"/>
                                          </p:val>
                                        </p:tav>
                                        <p:tav tm="100000">
                                          <p:val>
                                            <p:strVal val="#ppt_x"/>
                                          </p:val>
                                        </p:tav>
                                      </p:tavLst>
                                    </p:anim>
                                    <p:anim calcmode="lin" valueType="num">
                                      <p:cBhvr>
                                        <p:cTn id="55" dur="2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
                                        <p:tgtEl>
                                          <p:spTgt spid="11"/>
                                        </p:tgtEl>
                                      </p:cBhvr>
                                    </p:animEffect>
                                    <p:anim calcmode="lin" valueType="num">
                                      <p:cBhvr>
                                        <p:cTn id="60" dur="200" fill="hold"/>
                                        <p:tgtEl>
                                          <p:spTgt spid="11"/>
                                        </p:tgtEl>
                                        <p:attrNameLst>
                                          <p:attrName>ppt_x</p:attrName>
                                        </p:attrNameLst>
                                      </p:cBhvr>
                                      <p:tavLst>
                                        <p:tav tm="0">
                                          <p:val>
                                            <p:strVal val="#ppt_x"/>
                                          </p:val>
                                        </p:tav>
                                        <p:tav tm="100000">
                                          <p:val>
                                            <p:strVal val="#ppt_x"/>
                                          </p:val>
                                        </p:tav>
                                      </p:tavLst>
                                    </p:anim>
                                    <p:anim calcmode="lin" valueType="num">
                                      <p:cBhvr>
                                        <p:cTn id="61" dur="2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2495006" y="300446"/>
            <a:ext cx="7913772" cy="1201783"/>
          </a:xfrm>
          <a:prstGeom prst="star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1"/>
                </a:solidFill>
                <a:latin typeface="Times New Roman" pitchFamily="18" charset="0"/>
                <a:cs typeface="Times New Roman" pitchFamily="18" charset="0"/>
              </a:rPr>
              <a:t>Dạy</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học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theo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nhóm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một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số</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đặc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điểm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sau</a:t>
            </a:r>
            <a:r>
              <a:rPr lang="en-US" sz="2000" b="1" dirty="0">
                <a:solidFill>
                  <a:schemeClr val="tx1"/>
                </a:solidFill>
                <a:latin typeface="Times New Roman" pitchFamily="18" charset="0"/>
                <a:cs typeface="Times New Roman" pitchFamily="18" charset="0"/>
              </a:rPr>
              <a:t>: </a:t>
            </a:r>
          </a:p>
        </p:txBody>
      </p:sp>
      <p:sp>
        <p:nvSpPr>
          <p:cNvPr id="3" name="Vertical Scroll 2"/>
          <p:cNvSpPr/>
          <p:nvPr/>
        </p:nvSpPr>
        <p:spPr>
          <a:xfrm>
            <a:off x="352696" y="1502229"/>
            <a:ext cx="2782389" cy="5029200"/>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mô</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mô</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truyền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thống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Việc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phân</a:t>
            </a:r>
            <a:r>
              <a:rPr lang="en-US" dirty="0">
                <a:solidFill>
                  <a:schemeClr val="tx1"/>
                </a:solidFill>
                <a:latin typeface="Times New Roman" pitchFamily="18" charset="0"/>
                <a:cs typeface="Times New Roman" pitchFamily="18" charset="0"/>
              </a:rPr>
              <a:t> chia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vừa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tuân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theo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nhận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năng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vừa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thuộc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tập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cần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quyết</a:t>
            </a:r>
            <a:r>
              <a:rPr lang="en-US" dirty="0">
                <a:solidFill>
                  <a:schemeClr val="tx1"/>
                </a:solidFill>
                <a:latin typeface="Times New Roman" pitchFamily="18" charset="0"/>
                <a:cs typeface="Times New Roman" pitchFamily="18" charset="0"/>
              </a:rPr>
              <a:t>. </a:t>
            </a:r>
            <a:endParaRPr lang="en-US" sz="2200" b="1" dirty="0">
              <a:ln/>
              <a:solidFill>
                <a:schemeClr val="tx1"/>
              </a:solidFill>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p:txBody>
      </p:sp>
      <p:sp>
        <p:nvSpPr>
          <p:cNvPr id="4" name="Vertical Scroll 3"/>
          <p:cNvSpPr/>
          <p:nvPr/>
        </p:nvSpPr>
        <p:spPr>
          <a:xfrm>
            <a:off x="3361507" y="1502229"/>
            <a:ext cx="2782389" cy="5029200"/>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tham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tập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đặt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mỗi</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nhóm</a:t>
            </a:r>
            <a:r>
              <a:rPr lang="en-US" dirty="0" smtClean="0">
                <a:solidFill>
                  <a:schemeClr val="tx1"/>
                </a:solidFill>
                <a:latin typeface="Times New Roman" pitchFamily="18" charset="0"/>
                <a:cs typeface="Times New Roman" pitchFamily="18" charset="0"/>
              </a:rPr>
              <a:t>.</a:t>
            </a:r>
          </a:p>
          <a:p>
            <a:pPr algn="ctr"/>
            <a:r>
              <a:rPr lang="en-US" dirty="0" err="1">
                <a:solidFill>
                  <a:schemeClr val="tx1"/>
                </a:solidFill>
                <a:latin typeface="Times New Roman" pitchFamily="18" charset="0"/>
                <a:cs typeface="Times New Roman" pitchFamily="18" charset="0"/>
              </a:rPr>
              <a:t>Trong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mỗi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sự</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phân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rõ</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ràng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hợp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trao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đổi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chung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latin typeface="Times New Roman" pitchFamily="18" charset="0"/>
                <a:cs typeface="Times New Roman" pitchFamily="18" charset="0"/>
              </a:rPr>
              <a:t>. </a:t>
            </a:r>
            <a:endParaRPr lang="en-US" sz="22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endParaRPr>
          </a:p>
        </p:txBody>
      </p:sp>
      <p:sp>
        <p:nvSpPr>
          <p:cNvPr id="5" name="Vertical Scroll 4"/>
          <p:cNvSpPr/>
          <p:nvPr/>
        </p:nvSpPr>
        <p:spPr>
          <a:xfrm>
            <a:off x="6370319" y="1502229"/>
            <a:ext cx="2782389" cy="508145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Giáo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kế</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tập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cụ</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Giáo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đóng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trò</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tổ</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hướng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chứ</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tìm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a:t>
            </a:r>
            <a:endParaRPr lang="en-US" sz="2200" b="1"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Vertical Scroll 5"/>
          <p:cNvSpPr/>
          <p:nvPr/>
        </p:nvSpPr>
        <p:spPr>
          <a:xfrm>
            <a:off x="9152708" y="1502229"/>
            <a:ext cx="2782389" cy="508145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tạo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tập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theo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giáo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dắt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lĩnh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hội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qua </a:t>
            </a:r>
            <a:r>
              <a:rPr lang="en-US" dirty="0" err="1">
                <a:solidFill>
                  <a:schemeClr val="tx1"/>
                </a:solidFill>
                <a:latin typeface="Times New Roman" pitchFamily="18" charset="0"/>
                <a:cs typeface="Times New Roman" pitchFamily="18" charset="0"/>
              </a:rPr>
              <a:t>từng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bước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tự</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động</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qua </a:t>
            </a:r>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nghiệm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bạn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sẽ</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rút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cần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mình</a:t>
            </a:r>
            <a:endParaRPr lang="en-US" sz="2200" b="1" dirty="0">
              <a:ln/>
              <a:solidFill>
                <a:schemeClr val="tx1"/>
              </a:solidFill>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79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09006" y="248194"/>
            <a:ext cx="11861074" cy="6453051"/>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smtClean="0">
                <a:solidFill>
                  <a:schemeClr val="tx1"/>
                </a:solidFill>
                <a:latin typeface="Times New Roman" pitchFamily="18" charset="0"/>
                <a:cs typeface="Times New Roman" pitchFamily="18" charset="0"/>
              </a:rPr>
              <a:t>         </a:t>
            </a:r>
            <a:r>
              <a:rPr lang="en-US" sz="1900" dirty="0" err="1" smtClean="0">
                <a:solidFill>
                  <a:schemeClr val="tx1"/>
                </a:solidFill>
                <a:latin typeface="Times New Roman" pitchFamily="18" charset="0"/>
                <a:cs typeface="Times New Roman" pitchFamily="18" charset="0"/>
              </a:rPr>
              <a:t>Nhằm</a:t>
            </a:r>
            <a:r>
              <a:rPr lang="en-US" sz="1900" dirty="0" smtClean="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thực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hiện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đổi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mới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phương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huy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tính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tích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cực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chủ</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động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tính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sáng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của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đảm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bảo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nguyên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tắc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thông</a:t>
            </a:r>
            <a:r>
              <a:rPr lang="en-US" sz="1900" dirty="0">
                <a:solidFill>
                  <a:schemeClr val="tx1"/>
                </a:solidFill>
                <a:latin typeface="Times New Roman" pitchFamily="18" charset="0"/>
                <a:cs typeface="Times New Roman" pitchFamily="18" charset="0"/>
              </a:rPr>
              <a:t> qua </a:t>
            </a:r>
            <a:r>
              <a:rPr lang="en-US" sz="1900" dirty="0" err="1">
                <a:solidFill>
                  <a:schemeClr val="tx1"/>
                </a:solidFill>
                <a:latin typeface="Times New Roman" pitchFamily="18" charset="0"/>
                <a:cs typeface="Times New Roman" pitchFamily="18" charset="0"/>
              </a:rPr>
              <a:t>cách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hoạt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động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của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trong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những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gần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đây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thuật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tiểu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huấn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triển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khai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rất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nhiều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phương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biện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lớp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Qua </a:t>
            </a:r>
            <a:r>
              <a:rPr lang="en-US" sz="1900" dirty="0" err="1">
                <a:solidFill>
                  <a:schemeClr val="tx1"/>
                </a:solidFill>
                <a:latin typeface="Times New Roman" pitchFamily="18" charset="0"/>
                <a:cs typeface="Times New Roman" pitchFamily="18" charset="0"/>
              </a:rPr>
              <a:t>quá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đổi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mới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nhiều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sự</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lựa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chọn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trong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việc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hoạt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động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hợp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tâm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lý</a:t>
            </a:r>
            <a:r>
              <a:rPr lang="en-US" sz="1900" dirty="0">
                <a:solidFill>
                  <a:schemeClr val="tx1"/>
                </a:solidFill>
                <a:latin typeface="Times New Roman" pitchFamily="18" charset="0"/>
                <a:cs typeface="Times New Roman" pitchFamily="18" charset="0"/>
              </a:rPr>
              <a:t> </a:t>
            </a:r>
            <a:r>
              <a:rPr lang="en-US" sz="1900" dirty="0" err="1" smtClean="0">
                <a:solidFill>
                  <a:schemeClr val="tx1"/>
                </a:solidFill>
                <a:latin typeface="Times New Roman" pitchFamily="18" charset="0"/>
                <a:cs typeface="Times New Roman" pitchFamily="18" charset="0"/>
              </a:rPr>
              <a:t>lứa</a:t>
            </a:r>
            <a:r>
              <a:rPr lang="en-US" sz="1900" dirty="0" smtClean="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tuổi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So </a:t>
            </a:r>
            <a:r>
              <a:rPr lang="en-US" sz="1900" dirty="0" err="1">
                <a:solidFill>
                  <a:schemeClr val="tx1"/>
                </a:solidFill>
                <a:latin typeface="Times New Roman" pitchFamily="18" charset="0"/>
                <a:cs typeface="Times New Roman" pitchFamily="18" charset="0"/>
              </a:rPr>
              <a:t>với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trước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đây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chỉ</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duy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nhất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một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lặp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lặp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lại</a:t>
            </a:r>
            <a:r>
              <a:rPr lang="en-US" sz="1900" dirty="0">
                <a:solidFill>
                  <a:schemeClr val="tx1"/>
                </a:solidFill>
                <a:latin typeface="Times New Roman" pitchFamily="18" charset="0"/>
                <a:cs typeface="Times New Roman" pitchFamily="18" charset="0"/>
              </a:rPr>
              <a:t> ở </a:t>
            </a:r>
            <a:r>
              <a:rPr lang="en-US" sz="1900" dirty="0" err="1">
                <a:solidFill>
                  <a:schemeClr val="tx1"/>
                </a:solidFill>
                <a:latin typeface="Times New Roman" pitchFamily="18" charset="0"/>
                <a:cs typeface="Times New Roman" pitchFamily="18" charset="0"/>
              </a:rPr>
              <a:t>tất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bài</a:t>
            </a:r>
            <a:r>
              <a:rPr lang="en-US" sz="1900" dirty="0">
                <a:solidFill>
                  <a:schemeClr val="tx1"/>
                </a:solidFill>
                <a:latin typeface="Times New Roman" pitchFamily="18" charset="0"/>
                <a:cs typeface="Times New Roman" pitchFamily="18" charset="0"/>
              </a:rPr>
              <a:t>, ở </a:t>
            </a:r>
            <a:r>
              <a:rPr lang="en-US" sz="1900" dirty="0" err="1">
                <a:solidFill>
                  <a:schemeClr val="tx1"/>
                </a:solidFill>
                <a:latin typeface="Times New Roman" pitchFamily="18" charset="0"/>
                <a:cs typeface="Times New Roman" pitchFamily="18" charset="0"/>
              </a:rPr>
              <a:t>tất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môn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Cô</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giảng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trò</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nghe</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cô</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hỏi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trò</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tốn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quá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nhiều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công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việc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chuyển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tải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kiến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kết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quả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vẫn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không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khả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quan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Từ</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khi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thay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đổi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phương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thay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đổi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mô</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lớp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thì</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nhóm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nâng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hàng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đầu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Việc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theo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nhóm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nhỏ</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phép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nhiều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hội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hơn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để</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diễn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khám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a:t>
            </a:r>
            <a:r>
              <a:rPr lang="en-US" sz="1900" dirty="0">
                <a:solidFill>
                  <a:schemeClr val="tx1"/>
                </a:solidFill>
                <a:latin typeface="Times New Roman" pitchFamily="18" charset="0"/>
                <a:cs typeface="Times New Roman" pitchFamily="18" charset="0"/>
              </a:rPr>
              <a:t> ý </a:t>
            </a:r>
            <a:r>
              <a:rPr lang="en-US" sz="1900" dirty="0" err="1">
                <a:solidFill>
                  <a:schemeClr val="tx1"/>
                </a:solidFill>
                <a:latin typeface="Times New Roman" pitchFamily="18" charset="0"/>
                <a:cs typeface="Times New Roman" pitchFamily="18" charset="0"/>
              </a:rPr>
              <a:t>tưởng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của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mở</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rộng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suy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nghĩ</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rèn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luyện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nói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giao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tiếp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huy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vai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trò</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trách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nhiệm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nhân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vừa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hội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từ</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bạn</a:t>
            </a:r>
            <a:r>
              <a:rPr lang="en-US" sz="1900" dirty="0">
                <a:solidFill>
                  <a:schemeClr val="tx1"/>
                </a:solidFill>
                <a:latin typeface="Times New Roman" pitchFamily="18" charset="0"/>
                <a:cs typeface="Times New Roman" pitchFamily="18" charset="0"/>
              </a:rPr>
              <a:t> qua </a:t>
            </a:r>
            <a:r>
              <a:rPr lang="en-US" sz="1900" dirty="0" err="1">
                <a:solidFill>
                  <a:schemeClr val="tx1"/>
                </a:solidFill>
                <a:latin typeface="Times New Roman" pitchFamily="18" charset="0"/>
                <a:cs typeface="Times New Roman" pitchFamily="18" charset="0"/>
              </a:rPr>
              <a:t>cách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làm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việc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hợp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giữa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thành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trong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nhóm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Như</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vậy</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tổ</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chức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làm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việc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theo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nhóm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chính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điều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kiện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tất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tham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vào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bài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một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chủ</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động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tạo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được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một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môi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trường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thuận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lợi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để</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trẻ</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thành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tính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cách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đồng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thời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triển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sống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của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mình</a:t>
            </a:r>
            <a:r>
              <a:rPr lang="en-US" sz="1900" dirty="0">
                <a:solidFill>
                  <a:schemeClr val="tx1"/>
                </a:solidFill>
                <a:latin typeface="Times New Roman" pitchFamily="18" charset="0"/>
                <a:cs typeface="Times New Roman" pitchFamily="18" charset="0"/>
              </a:rPr>
              <a:t>. Song </a:t>
            </a:r>
            <a:r>
              <a:rPr lang="en-US" sz="1900" dirty="0" err="1">
                <a:solidFill>
                  <a:schemeClr val="tx1"/>
                </a:solidFill>
                <a:latin typeface="Times New Roman" pitchFamily="18" charset="0"/>
                <a:cs typeface="Times New Roman" pitchFamily="18" charset="0"/>
              </a:rPr>
              <a:t>song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theo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nhóm</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còn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giúp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triển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lực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xã</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hội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triển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sử</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dụng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ngôn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ngữ</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thảo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luận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bảo</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vệ</a:t>
            </a:r>
            <a:r>
              <a:rPr lang="en-US" sz="1900" dirty="0">
                <a:solidFill>
                  <a:schemeClr val="tx1"/>
                </a:solidFill>
                <a:latin typeface="Times New Roman" pitchFamily="18" charset="0"/>
                <a:cs typeface="Times New Roman" pitchFamily="18" charset="0"/>
              </a:rPr>
              <a:t> ý </a:t>
            </a:r>
            <a:r>
              <a:rPr lang="en-US" sz="1900" dirty="0" err="1">
                <a:solidFill>
                  <a:schemeClr val="tx1"/>
                </a:solidFill>
                <a:latin typeface="Times New Roman" pitchFamily="18" charset="0"/>
                <a:cs typeface="Times New Roman" pitchFamily="18" charset="0"/>
              </a:rPr>
              <a:t>kiến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kỹ</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giải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quyết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mâu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thuẫn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Giúp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những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học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sinh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nhút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nhát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thiếu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tự</a:t>
            </a:r>
            <a:r>
              <a:rPr lang="en-US" sz="1900" dirty="0">
                <a:solidFill>
                  <a:schemeClr val="tx1"/>
                </a:solidFill>
                <a:latin typeface="Times New Roman" pitchFamily="18" charset="0"/>
                <a:cs typeface="Times New Roman" pitchFamily="18" charset="0"/>
              </a:rPr>
              <a:t> tin </a:t>
            </a:r>
            <a:r>
              <a:rPr lang="en-US" sz="1900" dirty="0" err="1">
                <a:solidFill>
                  <a:schemeClr val="tx1"/>
                </a:solidFill>
                <a:latin typeface="Times New Roman" pitchFamily="18" charset="0"/>
                <a:cs typeface="Times New Roman" pitchFamily="18" charset="0"/>
              </a:rPr>
              <a:t>có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cơ</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hội</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phát</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biểu</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bày</a:t>
            </a:r>
            <a:r>
              <a:rPr lang="en-US" sz="1900" dirty="0">
                <a:solidFill>
                  <a:schemeClr val="tx1"/>
                </a:solidFill>
                <a:latin typeface="Times New Roman" pitchFamily="18" charset="0"/>
                <a:cs typeface="Times New Roman" pitchFamily="18" charset="0"/>
              </a:rPr>
              <a:t> ý </a:t>
            </a:r>
            <a:r>
              <a:rPr lang="en-US" sz="1900" dirty="0" err="1">
                <a:solidFill>
                  <a:schemeClr val="tx1"/>
                </a:solidFill>
                <a:latin typeface="Times New Roman" pitchFamily="18" charset="0"/>
                <a:cs typeface="Times New Roman" pitchFamily="18" charset="0"/>
              </a:rPr>
              <a:t>kiến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của</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mình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và</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từ</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đó</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trở</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lên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tự</a:t>
            </a:r>
            <a:r>
              <a:rPr lang="en-US" sz="1900" dirty="0">
                <a:solidFill>
                  <a:schemeClr val="tx1"/>
                </a:solidFill>
                <a:latin typeface="Times New Roman" pitchFamily="18" charset="0"/>
                <a:cs typeface="Times New Roman" pitchFamily="18" charset="0"/>
              </a:rPr>
              <a:t> tin, </a:t>
            </a:r>
            <a:r>
              <a:rPr lang="en-US" sz="1900" dirty="0" err="1">
                <a:solidFill>
                  <a:schemeClr val="tx1"/>
                </a:solidFill>
                <a:latin typeface="Times New Roman" pitchFamily="18" charset="0"/>
                <a:cs typeface="Times New Roman" pitchFamily="18" charset="0"/>
              </a:rPr>
              <a:t>năng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đông</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mạnh</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dạn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hơn</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trước</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tập</a:t>
            </a:r>
            <a:r>
              <a:rPr lang="en-US" sz="1900" dirty="0">
                <a:solidFill>
                  <a:schemeClr val="tx1"/>
                </a:solidFill>
                <a:latin typeface="Times New Roman" pitchFamily="18" charset="0"/>
                <a:cs typeface="Times New Roman" pitchFamily="18" charset="0"/>
              </a:rPr>
              <a:t> </a:t>
            </a:r>
            <a:r>
              <a:rPr lang="en-US" sz="1900" dirty="0" err="1">
                <a:solidFill>
                  <a:schemeClr val="tx1"/>
                </a:solidFill>
                <a:latin typeface="Times New Roman" pitchFamily="18" charset="0"/>
                <a:cs typeface="Times New Roman" pitchFamily="18" charset="0"/>
              </a:rPr>
              <a:t>thể</a:t>
            </a:r>
            <a:r>
              <a:rPr lang="en-US" sz="19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175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6-Point Star 9"/>
          <p:cNvSpPr/>
          <p:nvPr/>
        </p:nvSpPr>
        <p:spPr>
          <a:xfrm>
            <a:off x="2899950" y="1436913"/>
            <a:ext cx="6365705" cy="1090749"/>
          </a:xfrm>
          <a:prstGeom prst="star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1" name="Vertical Scroll 20"/>
          <p:cNvSpPr/>
          <p:nvPr/>
        </p:nvSpPr>
        <p:spPr>
          <a:xfrm>
            <a:off x="770707" y="3801291"/>
            <a:ext cx="2782389" cy="269094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rPr>
              <a:t>Biện pháp 1: Chia nhóm theo từng chủ đề</a:t>
            </a:r>
            <a:endParaRPr lang="en-US"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ndParaRPr>
          </a:p>
        </p:txBody>
      </p:sp>
      <p:sp>
        <p:nvSpPr>
          <p:cNvPr id="23" name="Vertical Scroll 22"/>
          <p:cNvSpPr/>
          <p:nvPr/>
        </p:nvSpPr>
        <p:spPr>
          <a:xfrm>
            <a:off x="4417421" y="3781697"/>
            <a:ext cx="2782389" cy="269094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Biện pháp 2: Nâng cao công tác quản lý, tổ chức hoạt động nhóm</a:t>
            </a:r>
            <a:endParaRPr lang="en-US" sz="2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24" name="Vertical Scroll 23"/>
          <p:cNvSpPr/>
          <p:nvPr/>
        </p:nvSpPr>
        <p:spPr>
          <a:xfrm>
            <a:off x="8064135" y="3781697"/>
            <a:ext cx="2782389" cy="269094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Biện pháp 3: Coi trọng việc nhận xét, đánh giá hoạt động nhóm</a:t>
            </a:r>
            <a:endParaRPr lang="en-US" sz="2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a:off x="6082802" y="2583179"/>
            <a:ext cx="0" cy="979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926769" y="2517865"/>
            <a:ext cx="2547257" cy="1110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91579" y="2583179"/>
            <a:ext cx="2808514" cy="1110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Hexagon 8"/>
          <p:cNvSpPr/>
          <p:nvPr/>
        </p:nvSpPr>
        <p:spPr>
          <a:xfrm>
            <a:off x="1310183" y="226430"/>
            <a:ext cx="9375233" cy="1027604"/>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New Roman" pitchFamily="18" charset="0"/>
                <a:cs typeface="Times New Roman" pitchFamily="18" charset="0"/>
              </a:rPr>
              <a:t>IV. MỘT </a:t>
            </a:r>
            <a:r>
              <a:rPr lang="en-US" sz="2000" b="1" dirty="0">
                <a:solidFill>
                  <a:srgbClr val="FF0000"/>
                </a:solidFill>
                <a:latin typeface="Times New Roman" pitchFamily="18" charset="0"/>
                <a:cs typeface="Times New Roman" pitchFamily="18" charset="0"/>
              </a:rPr>
              <a:t>SỐ BIỆN PHÁP NÂNG CAO CHẤT LƯỢNG HOẠT </a:t>
            </a:r>
            <a:r>
              <a:rPr lang="en-US" sz="2000" b="1" dirty="0" smtClean="0">
                <a:solidFill>
                  <a:srgbClr val="FF0000"/>
                </a:solidFill>
                <a:latin typeface="Times New Roman" pitchFamily="18" charset="0"/>
                <a:cs typeface="Times New Roman" pitchFamily="18" charset="0"/>
              </a:rPr>
              <a:t>ĐỘNG NHÓM </a:t>
            </a:r>
            <a:r>
              <a:rPr lang="en-US" sz="2000" b="1" dirty="0">
                <a:solidFill>
                  <a:srgbClr val="FF0000"/>
                </a:solidFill>
                <a:latin typeface="Times New Roman" pitchFamily="18" charset="0"/>
                <a:cs typeface="Times New Roman" pitchFamily="18" charset="0"/>
              </a:rPr>
              <a:t>TRONG MÔN MĨ THUẬT CHO HỌC SINH LỚP 4</a:t>
            </a:r>
            <a:endParaRPr lang="en-US" sz="2000" dirty="0">
              <a:solidFill>
                <a:srgbClr val="FF0000"/>
              </a:solidFill>
              <a:latin typeface="Times New Roman" pitchFamily="18" charset="0"/>
              <a:cs typeface="Times New Roman" pitchFamily="18" charset="0"/>
            </a:endParaRPr>
          </a:p>
          <a:p>
            <a:pPr lvl="0" algn="ct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4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3" grpId="0" animBg="1"/>
      <p:bldP spid="2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470263" y="1476103"/>
            <a:ext cx="3487783" cy="3670664"/>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vi-VN" sz="2200" b="1" dirty="0">
                <a:latin typeface="+mj-lt"/>
              </a:rPr>
              <a:t>Biện pháp 1: </a:t>
            </a:r>
            <a:r>
              <a:rPr lang="vi-VN" sz="2200" dirty="0">
                <a:latin typeface="+mj-lt"/>
              </a:rPr>
              <a:t>Chia nhóm theo từng chủ đề</a:t>
            </a:r>
            <a:endParaRPr lang="en-US" sz="2200" dirty="0">
              <a:latin typeface="+mj-lt"/>
            </a:endParaRPr>
          </a:p>
          <a:p>
            <a:pPr algn="ctr"/>
            <a:endParaRPr lang="en-US" dirty="0"/>
          </a:p>
        </p:txBody>
      </p:sp>
      <p:sp>
        <p:nvSpPr>
          <p:cNvPr id="3" name="Oval Callout 2"/>
          <p:cNvSpPr/>
          <p:nvPr/>
        </p:nvSpPr>
        <p:spPr>
          <a:xfrm>
            <a:off x="3618411" y="344753"/>
            <a:ext cx="8072845" cy="1637536"/>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Xuất phát từ quan niệm “trí tuệ tập thể bao giờ cũng sáng suốt hơn trí tuệ của mỗi cá nhân”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vì</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thế, lựa chọn làm việc nhóm theo từng chủ đề là phương pháp thực hiện công việc hợp lý nhất. </a:t>
            </a:r>
          </a:p>
        </p:txBody>
      </p:sp>
      <p:sp>
        <p:nvSpPr>
          <p:cNvPr id="7" name="Oval Callout 6"/>
          <p:cNvSpPr/>
          <p:nvPr/>
        </p:nvSpPr>
        <p:spPr>
          <a:xfrm>
            <a:off x="4053581" y="2534195"/>
            <a:ext cx="7733210" cy="1554480"/>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Mỗi thành viên trong nhóm sẽ tham gia đóng góp vào nội dung làm việc chung của nhóm để đảm bảo hoàn thành nhiệm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vụ</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mà</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nhóm được giao.</a:t>
            </a:r>
          </a:p>
        </p:txBody>
      </p:sp>
      <p:sp>
        <p:nvSpPr>
          <p:cNvPr id="8" name="Oval Callout 7"/>
          <p:cNvSpPr/>
          <p:nvPr/>
        </p:nvSpPr>
        <p:spPr>
          <a:xfrm>
            <a:off x="3713947" y="4640581"/>
            <a:ext cx="8072844" cy="172897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sự tương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công</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việc của các thành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nhóm. Phân công công việc không tạo nên những hoạt động độc lập mà thực chất là sự phân công phối hợp.</a:t>
            </a:r>
          </a:p>
        </p:txBody>
      </p:sp>
    </p:spTree>
    <p:extLst>
      <p:ext uri="{BB962C8B-B14F-4D97-AF65-F5344CB8AC3E}">
        <p14:creationId xmlns:p14="http://schemas.microsoft.com/office/powerpoint/2010/main" val="301831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505097" y="535575"/>
            <a:ext cx="1737360" cy="10972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 dụ</a:t>
            </a:r>
          </a:p>
        </p:txBody>
      </p:sp>
      <p:sp>
        <p:nvSpPr>
          <p:cNvPr id="4" name="Cloud Callout 3"/>
          <p:cNvSpPr/>
          <p:nvPr/>
        </p:nvSpPr>
        <p:spPr>
          <a:xfrm>
            <a:off x="2586446" y="313508"/>
            <a:ext cx="9104811" cy="219768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Đối với nhóm đôi: Thường tổ chức ở hoạt động tìm hiểu chủ đề, vẽ cùng nhau. </a:t>
            </a:r>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sẽ sắp xếp học sinh có lực học khác nhau ngồi xen kẽ để các em có sự tương tác hỗ trợ, giúp đỡ nhau</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05" y="3001189"/>
            <a:ext cx="5076202" cy="30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707" y="3001189"/>
            <a:ext cx="4862557" cy="30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426720" y="5538650"/>
            <a:ext cx="1737360" cy="10972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 dụ</a:t>
            </a:r>
          </a:p>
        </p:txBody>
      </p:sp>
      <p:sp>
        <p:nvSpPr>
          <p:cNvPr id="3" name="Cloud Callout 2"/>
          <p:cNvSpPr/>
          <p:nvPr/>
        </p:nvSpPr>
        <p:spPr>
          <a:xfrm>
            <a:off x="750627" y="496388"/>
            <a:ext cx="4522413" cy="4676503"/>
          </a:xfrm>
          <a:prstGeom prst="cloudCallout">
            <a:avLst>
              <a:gd name="adj1" fmla="val -26565"/>
              <a:gd name="adj2" fmla="val 5914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Đối với nhóm bốn: </a:t>
            </a:r>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có thể sắp xếp, phân chia nhóm theo vị trí các em đang ngồi để không mất thời gian di chuyển. Tôi quan sát, sắp xếp phù hợp, không để xảy ra vấn đề nhiều học sinh chậm hay nhiều học sinh vẽ đẹp ngồi trong cùng một nhóm</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354" y="496388"/>
            <a:ext cx="4332514" cy="324938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354" y="3918858"/>
            <a:ext cx="4332514" cy="2808513"/>
          </a:xfrm>
          <a:prstGeom prst="rect">
            <a:avLst/>
          </a:prstGeom>
        </p:spPr>
      </p:pic>
    </p:spTree>
    <p:extLst>
      <p:ext uri="{BB962C8B-B14F-4D97-AF65-F5344CB8AC3E}">
        <p14:creationId xmlns:p14="http://schemas.microsoft.com/office/powerpoint/2010/main" val="1741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 Arrow Callout 1"/>
          <p:cNvSpPr/>
          <p:nvPr/>
        </p:nvSpPr>
        <p:spPr>
          <a:xfrm>
            <a:off x="4737463" y="1907176"/>
            <a:ext cx="2730136" cy="2351313"/>
          </a:xfrm>
          <a:prstGeom prst="quad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Bầu nhóm trưởng</a:t>
            </a:r>
          </a:p>
        </p:txBody>
      </p:sp>
      <p:sp>
        <p:nvSpPr>
          <p:cNvPr id="3" name="Rounded Rectangle 2"/>
          <p:cNvSpPr/>
          <p:nvPr/>
        </p:nvSpPr>
        <p:spPr>
          <a:xfrm>
            <a:off x="4005942" y="594363"/>
            <a:ext cx="41931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Times New Roman" panose="02020603050405020304" pitchFamily="18" charset="0"/>
                <a:cs typeface="Times New Roman" panose="02020603050405020304" pitchFamily="18" charset="0"/>
              </a:rPr>
              <a:t>Học sinh tự bầu nhóm trưởng cho nhóm mình </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7576456" y="2625633"/>
            <a:ext cx="41931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Times New Roman" panose="02020603050405020304" pitchFamily="18" charset="0"/>
                <a:cs typeface="Times New Roman" panose="02020603050405020304" pitchFamily="18" charset="0"/>
              </a:rPr>
              <a:t>Nhóm trưởng phải là người có kết quả học tập tốt</a:t>
            </a:r>
            <a:endParaRPr lang="en-US" sz="24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4005942" y="4813651"/>
            <a:ext cx="41931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Times New Roman" panose="02020603050405020304" pitchFamily="18" charset="0"/>
                <a:cs typeface="Times New Roman" panose="02020603050405020304" pitchFamily="18" charset="0"/>
              </a:rPr>
              <a:t>Có ý thức giúp đỡ các thành viên trong nhóm</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35428" y="2625625"/>
            <a:ext cx="4193178" cy="1071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Times New Roman" panose="02020603050405020304" pitchFamily="18" charset="0"/>
                <a:cs typeface="Times New Roman" panose="02020603050405020304" pitchFamily="18" charset="0"/>
              </a:rPr>
              <a:t>Có khả năng tổng hợp, trình bày lưu loát vấn đề mà giáo viên đề ra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9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ched Right Arrow 2"/>
          <p:cNvSpPr/>
          <p:nvPr/>
        </p:nvSpPr>
        <p:spPr>
          <a:xfrm>
            <a:off x="470264" y="1476103"/>
            <a:ext cx="4284616" cy="367066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n w="0"/>
                <a:solidFill>
                  <a:schemeClr val="tx1"/>
                </a:solidFill>
                <a:effectLst>
                  <a:outerShdw blurRad="38100" dist="19050" dir="2700000" algn="tl" rotWithShape="0">
                    <a:schemeClr val="dk1">
                      <a:alpha val="40000"/>
                    </a:schemeClr>
                  </a:outerShdw>
                </a:effectLst>
                <a:latin typeface="+mj-lt"/>
              </a:rPr>
              <a:t>Biện pháp </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vi-VN" sz="2400" b="1" dirty="0">
                <a:ln w="0"/>
                <a:solidFill>
                  <a:schemeClr val="tx1"/>
                </a:solidFill>
                <a:effectLst>
                  <a:outerShdw blurRad="38100" dist="19050" dir="2700000" algn="tl" rotWithShape="0">
                    <a:schemeClr val="dk1">
                      <a:alpha val="40000"/>
                    </a:schemeClr>
                  </a:outerShdw>
                </a:effectLst>
                <a:latin typeface="+mj-lt"/>
              </a:rPr>
              <a:t>: </a:t>
            </a:r>
            <a:r>
              <a:rPr lang="pt-BR"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Nâng cao công tác quản lý, tổ chức hoạt động nhóm</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Double Wave 6"/>
          <p:cNvSpPr/>
          <p:nvPr/>
        </p:nvSpPr>
        <p:spPr>
          <a:xfrm>
            <a:off x="4754880" y="764274"/>
            <a:ext cx="6740434" cy="1825485"/>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latin typeface="Times New Roman" panose="02020603050405020304" pitchFamily="18" charset="0"/>
                <a:cs typeface="Times New Roman" panose="02020603050405020304" pitchFamily="18" charset="0"/>
              </a:rPr>
              <a:t>Để hoạt động nhóm có hiệu quả, trước tiên </a:t>
            </a:r>
            <a:r>
              <a:rPr lang="pt-BR" sz="2000" dirty="0" smtClean="0">
                <a:latin typeface="Times New Roman" panose="02020603050405020304" pitchFamily="18" charset="0"/>
                <a:cs typeface="Times New Roman" panose="02020603050405020304" pitchFamily="18" charset="0"/>
              </a:rPr>
              <a:t>GV </a:t>
            </a:r>
            <a:r>
              <a:rPr lang="pt-BR" sz="2000" dirty="0">
                <a:latin typeface="Times New Roman" panose="02020603050405020304" pitchFamily="18" charset="0"/>
                <a:cs typeface="Times New Roman" panose="02020603050405020304" pitchFamily="18" charset="0"/>
              </a:rPr>
              <a:t>cần rèn luyện cho học sinh kỹ năng hợp tác nhóm. Thành công của nhóm chính là thành công của mỗi cá nhân. </a:t>
            </a:r>
            <a:endParaRPr lang="en-US" sz="2000" dirty="0">
              <a:latin typeface="Times New Roman" panose="02020603050405020304" pitchFamily="18" charset="0"/>
              <a:cs typeface="Times New Roman" panose="02020603050405020304" pitchFamily="18" charset="0"/>
            </a:endParaRPr>
          </a:p>
        </p:txBody>
      </p:sp>
      <p:sp>
        <p:nvSpPr>
          <p:cNvPr id="8" name="Double Wave 7"/>
          <p:cNvSpPr/>
          <p:nvPr/>
        </p:nvSpPr>
        <p:spPr>
          <a:xfrm>
            <a:off x="4754880" y="3220872"/>
            <a:ext cx="6740434" cy="2982425"/>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Khi làm việc nhóm, các em phải thực hiện theo đúng những quy định như: Mỗi thành viên trong nhóm đều phải có trách nhiệm hoàn thành tốt các nhiệm vụ được giao.</a:t>
            </a:r>
            <a:r>
              <a:rPr lang="en-US" sz="2000" dirty="0">
                <a:solidFill>
                  <a:schemeClr val="tx1"/>
                </a:solidFill>
                <a:latin typeface="Times New Roman" panose="02020603050405020304" pitchFamily="18" charset="0"/>
                <a:cs typeface="Times New Roman" panose="02020603050405020304" pitchFamily="18" charset="0"/>
              </a:rPr>
              <a:t> </a:t>
            </a:r>
            <a:r>
              <a:rPr lang="pt-BR" sz="2000" dirty="0">
                <a:solidFill>
                  <a:schemeClr val="tx1"/>
                </a:solidFill>
                <a:latin typeface="Times New Roman" panose="02020603050405020304" pitchFamily="18" charset="0"/>
                <a:cs typeface="Times New Roman" panose="02020603050405020304" pitchFamily="18" charset="0"/>
              </a:rPr>
              <a:t>Các em phải biết lắng nghe ý kiến của bạn. Mỗi cá nhân sẽ tự nhận phần việc của mình cho phù hợp năng lực cá nhân. Nhóm trưởng có nhiệm vụ nhắc nhở các bạn trong nhóm khi trao đổi, thảo luận,...</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7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693" y="272399"/>
            <a:ext cx="8471647" cy="984885"/>
          </a:xfrm>
          <a:prstGeom prst="rect">
            <a:avLst/>
          </a:prstGeom>
          <a:noFill/>
        </p:spPr>
        <p:txBody>
          <a:bodyPr wrap="square" rtlCol="0">
            <a:spAutoFit/>
          </a:bodyPr>
          <a:lstStyle/>
          <a:p>
            <a:pPr algn="ctr"/>
            <a:r>
              <a:rPr lang="pt-BR" sz="2000" b="1" dirty="0">
                <a:latin typeface="Times New Roman" panose="02020603050405020304" pitchFamily="18" charset="0"/>
                <a:cs typeface="Times New Roman" panose="02020603050405020304" pitchFamily="18" charset="0"/>
              </a:rPr>
              <a:t>Ví dụ:</a:t>
            </a:r>
            <a:r>
              <a:rPr lang="pt-BR" sz="2000" dirty="0">
                <a:latin typeface="Times New Roman" panose="02020603050405020304" pitchFamily="18" charset="0"/>
                <a:cs typeface="Times New Roman" panose="02020603050405020304" pitchFamily="18" charset="0"/>
              </a:rPr>
              <a:t> Khi tiến hành tổ chức học tập cộng tác nhóm ở hoạt động vẽ cùng nhau </a:t>
            </a:r>
            <a:r>
              <a:rPr lang="pt-BR" sz="2000" dirty="0" smtClean="0">
                <a:latin typeface="Times New Roman" panose="02020603050405020304" pitchFamily="18" charset="0"/>
                <a:cs typeface="Times New Roman" panose="02020603050405020304" pitchFamily="18" charset="0"/>
              </a:rPr>
              <a:t>GVđã </a:t>
            </a:r>
            <a:r>
              <a:rPr lang="pt-BR" sz="2000" dirty="0">
                <a:latin typeface="Times New Roman" panose="02020603050405020304" pitchFamily="18" charset="0"/>
                <a:cs typeface="Times New Roman" panose="02020603050405020304" pitchFamily="18" charset="0"/>
              </a:rPr>
              <a:t>thực hiện các bước như sau</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3" name=" 7"/>
          <p:cNvSpPr>
            <a:spLocks/>
          </p:cNvSpPr>
          <p:nvPr/>
        </p:nvSpPr>
        <p:spPr bwMode="auto">
          <a:xfrm>
            <a:off x="4051531" y="1329649"/>
            <a:ext cx="3684495" cy="866594"/>
          </a:xfrm>
          <a:prstGeom prst="ellipse">
            <a:avLst/>
          </a:pr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Bước 1: Giao nhiệm vụ cho các nhóm</a:t>
            </a:r>
          </a:p>
        </p:txBody>
      </p:sp>
      <p:sp>
        <p:nvSpPr>
          <p:cNvPr id="4" name=" 3"/>
          <p:cNvSpPr>
            <a:spLocks/>
          </p:cNvSpPr>
          <p:nvPr/>
        </p:nvSpPr>
        <p:spPr bwMode="auto">
          <a:xfrm>
            <a:off x="4999129" y="2960459"/>
            <a:ext cx="1789301" cy="1431306"/>
          </a:xfrm>
          <a:prstGeom prst="hexagon">
            <a:avLst>
              <a:gd name="adj" fmla="val 29167"/>
              <a:gd name="vf" fmla="val 115470"/>
            </a:avLst>
          </a:prstGeom>
          <a:solidFill>
            <a:schemeClr val="accent1">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CỘNG TÁC NHÓM</a:t>
            </a:r>
            <a:endPar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5" name=" 9"/>
          <p:cNvSpPr>
            <a:spLocks/>
          </p:cNvSpPr>
          <p:nvPr/>
        </p:nvSpPr>
        <p:spPr bwMode="auto">
          <a:xfrm>
            <a:off x="7912332" y="2883556"/>
            <a:ext cx="3141150" cy="774043"/>
          </a:xfrm>
          <a:prstGeom prst="ellipse">
            <a:avLst/>
          </a:pr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Bước 2: Giáo</a:t>
            </a:r>
            <a:r>
              <a:rPr kumimoji="0" lang="en-US" altLang="en-US" sz="20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viên 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hia nhóm</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 11"/>
          <p:cNvSpPr>
            <a:spLocks/>
          </p:cNvSpPr>
          <p:nvPr/>
        </p:nvSpPr>
        <p:spPr bwMode="auto">
          <a:xfrm>
            <a:off x="7126941" y="4948330"/>
            <a:ext cx="3818965" cy="941481"/>
          </a:xfrm>
          <a:prstGeom prst="ellipse">
            <a:avLst/>
          </a:pr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3: Thực hành trong nhóm</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 13"/>
          <p:cNvSpPr>
            <a:spLocks/>
          </p:cNvSpPr>
          <p:nvPr/>
        </p:nvSpPr>
        <p:spPr bwMode="auto">
          <a:xfrm>
            <a:off x="806825" y="4948330"/>
            <a:ext cx="4192304" cy="941480"/>
          </a:xfrm>
          <a:prstGeom prst="ellipse">
            <a:avLst/>
          </a:pr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4: Trưng bày, giới thiệu và đánh giá sản phẩm</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 15"/>
          <p:cNvSpPr>
            <a:spLocks/>
          </p:cNvSpPr>
          <p:nvPr/>
        </p:nvSpPr>
        <p:spPr bwMode="auto">
          <a:xfrm>
            <a:off x="1075765" y="2883557"/>
            <a:ext cx="2799463" cy="774042"/>
          </a:xfrm>
          <a:prstGeom prst="ellipse">
            <a:avLst/>
          </a:pr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5: Tổng kết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5893778" y="2312894"/>
            <a:ext cx="0" cy="570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669741" y="4114800"/>
            <a:ext cx="1066285" cy="833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051531" y="4114800"/>
            <a:ext cx="1058351" cy="833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051531" y="3183173"/>
            <a:ext cx="1058351" cy="4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669741" y="3183173"/>
            <a:ext cx="1066285" cy="4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404948" y="470263"/>
            <a:ext cx="1959429" cy="14042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Times New Roman" panose="02020603050405020304" pitchFamily="18" charset="0"/>
                <a:cs typeface="Times New Roman" panose="02020603050405020304" pitchFamily="18" charset="0"/>
              </a:rPr>
              <a:t>Bước 1: Giao nhiệm vụ cho các nhóm</a:t>
            </a: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5" name="Horizontal Scroll 4"/>
          <p:cNvSpPr/>
          <p:nvPr/>
        </p:nvSpPr>
        <p:spPr>
          <a:xfrm>
            <a:off x="2586445" y="470263"/>
            <a:ext cx="8882744" cy="140425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giao nhiệm vụ và giải thích rõ ràng mục tiêu làm việc cho từng nhóm để mỗi thành viên trong nhóm hiểu được công việc cần phải làm và mô tả một cách cụ thể cách thực hiện các nhiệm vụ đó.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404948" y="2338251"/>
            <a:ext cx="1959430" cy="127363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Times New Roman" panose="02020603050405020304" pitchFamily="18" charset="0"/>
                <a:cs typeface="Times New Roman" panose="02020603050405020304" pitchFamily="18" charset="0"/>
              </a:rPr>
              <a:t>Bước 2: Giáo viên chia nhóm</a:t>
            </a:r>
            <a:endParaRPr lang="en-US" sz="2000" dirty="0">
              <a:latin typeface="Times New Roman" panose="02020603050405020304" pitchFamily="18" charset="0"/>
              <a:cs typeface="Times New Roman" panose="02020603050405020304" pitchFamily="18" charset="0"/>
            </a:endParaRPr>
          </a:p>
        </p:txBody>
      </p:sp>
      <p:sp>
        <p:nvSpPr>
          <p:cNvPr id="7" name="Horizontal Scroll 6"/>
          <p:cNvSpPr/>
          <p:nvPr/>
        </p:nvSpPr>
        <p:spPr>
          <a:xfrm>
            <a:off x="2573383" y="2338250"/>
            <a:ext cx="8882744" cy="127363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Xác định số lượng học sinh của mỗi nhóm phù hợp với yêu cầu công việc. </a:t>
            </a:r>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chọn số thành viên là 2, 4, 6… sao cho phù hợp từng chủ đề.</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81" y="3794860"/>
            <a:ext cx="3866850" cy="286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174" y="3871245"/>
            <a:ext cx="3418319" cy="278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910" y="3871242"/>
            <a:ext cx="3527825" cy="278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Double Wave 4"/>
          <p:cNvSpPr/>
          <p:nvPr/>
        </p:nvSpPr>
        <p:spPr>
          <a:xfrm>
            <a:off x="2155371" y="561703"/>
            <a:ext cx="7916092" cy="5773783"/>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CHUYÊN ĐỀ</a:t>
            </a:r>
          </a:p>
          <a:p>
            <a:pPr algn="ctr"/>
            <a:r>
              <a:rPr lang="en-US" sz="4000" dirty="0" smtClean="0">
                <a:latin typeface="Times New Roman" panose="02020603050405020304" pitchFamily="18" charset="0"/>
                <a:cs typeface="Times New Roman" panose="02020603050405020304" pitchFamily="18" charset="0"/>
              </a:rPr>
              <a:t>MỘT SỐ BIỆN PHÁP NÂNG CAO CHẤT LƯỢNG HOẠT ĐỘNG NHÓM TRONG MÔN MĨ THUẬT CHO HỌC SINH LỚP 4</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0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561700" y="470263"/>
            <a:ext cx="1959430" cy="212924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Times New Roman" panose="02020603050405020304" pitchFamily="18" charset="0"/>
                <a:cs typeface="Times New Roman" panose="02020603050405020304" pitchFamily="18" charset="0"/>
              </a:rPr>
              <a:t>Bước 3: Thực hành trong nhóm</a:t>
            </a:r>
            <a:endParaRPr lang="en-US" sz="2000" dirty="0">
              <a:latin typeface="Times New Roman" panose="02020603050405020304" pitchFamily="18" charset="0"/>
              <a:cs typeface="Times New Roman" panose="02020603050405020304" pitchFamily="18" charset="0"/>
            </a:endParaRPr>
          </a:p>
        </p:txBody>
      </p:sp>
      <p:sp>
        <p:nvSpPr>
          <p:cNvPr id="3" name="Horizontal Scroll 2"/>
          <p:cNvSpPr/>
          <p:nvPr/>
        </p:nvSpPr>
        <p:spPr>
          <a:xfrm>
            <a:off x="2690946" y="470263"/>
            <a:ext cx="8216540" cy="212924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Các nhóm tiến hành làm việc theo nhóm đã được phân công. Bản thân </a:t>
            </a:r>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trực tiếp tham gia quản lý và định hướng làm việc cùng các nhóm, hỗ trợ cho các nhóm khi cần thiết.</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149" y="2913016"/>
            <a:ext cx="3971108" cy="313508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25" y="2913016"/>
            <a:ext cx="3630375" cy="313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dministrator\OneDrive - Phòng Giáo Dục và Đào Tạo Huyện Phú Giáo\Desktop\HÌNH CĐỀ\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701" y="2913016"/>
            <a:ext cx="3629758"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574764" y="426718"/>
            <a:ext cx="1959430" cy="168946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Times New Roman" panose="02020603050405020304" pitchFamily="18" charset="0"/>
                <a:cs typeface="Times New Roman" panose="02020603050405020304" pitchFamily="18" charset="0"/>
              </a:rPr>
              <a:t>Bước 4: Trưng bày, giới thiệu và đánh giá sản phẩm</a:t>
            </a:r>
            <a:endParaRPr lang="en-US" sz="2000" dirty="0">
              <a:latin typeface="Times New Roman" panose="02020603050405020304" pitchFamily="18" charset="0"/>
              <a:cs typeface="Times New Roman" panose="02020603050405020304" pitchFamily="18" charset="0"/>
            </a:endParaRPr>
          </a:p>
        </p:txBody>
      </p:sp>
      <p:sp>
        <p:nvSpPr>
          <p:cNvPr id="3" name="Horizontal Scroll 2"/>
          <p:cNvSpPr/>
          <p:nvPr/>
        </p:nvSpPr>
        <p:spPr>
          <a:xfrm>
            <a:off x="2684370" y="106678"/>
            <a:ext cx="8667253" cy="191319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Gọi đại diện các nhóm trình bày kết quả làm việc, giới thiệu nội dung tranh hay sản phẩm của nhóm mình; các nhóm khác đóng góp ý kiến chia sẻ và tham gia tranh luận.</a:t>
            </a:r>
            <a:r>
              <a:rPr lang="pt-BR" dirty="0"/>
              <a:t>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574764" y="5303520"/>
            <a:ext cx="1959430" cy="122790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Times New Roman" panose="02020603050405020304" pitchFamily="18" charset="0"/>
                <a:cs typeface="Times New Roman" panose="02020603050405020304" pitchFamily="18" charset="0"/>
              </a:rPr>
              <a:t>Bước 5: Tổng kết</a:t>
            </a:r>
            <a:endParaRPr lang="en-US" sz="2000" dirty="0">
              <a:latin typeface="Times New Roman" panose="02020603050405020304" pitchFamily="18" charset="0"/>
              <a:cs typeface="Times New Roman" panose="02020603050405020304" pitchFamily="18" charset="0"/>
            </a:endParaRPr>
          </a:p>
        </p:txBody>
      </p:sp>
      <p:sp>
        <p:nvSpPr>
          <p:cNvPr id="7" name="Horizontal Scroll 6"/>
          <p:cNvSpPr/>
          <p:nvPr/>
        </p:nvSpPr>
        <p:spPr>
          <a:xfrm>
            <a:off x="2684369" y="5164926"/>
            <a:ext cx="8667253" cy="1577067"/>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Tổng kết và rút ra kết luận chung cho tiết học, khích lệ tinh thần học tập của học sinh, thường xuyên tuyên dương những nhóm thực hiện tốt và động viên các nhóm còn lại cố gắng hơn.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37863" y="4795595"/>
            <a:ext cx="4427238"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Học sinh tự tin trưng bày, giới thiệu sản phẩm</a:t>
            </a:r>
            <a:endParaRPr lang="en-US" dirty="0"/>
          </a:p>
        </p:txBody>
      </p:sp>
      <p:pic>
        <p:nvPicPr>
          <p:cNvPr id="2050" name="Picture 2" descr="C:\Users\Administrator\OneDrive - Phòng Giáo Dục và Đào Tạo Huyện Phú Giáo\Desktop\HÌNH CĐỀ\H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369" y="2116183"/>
            <a:ext cx="4333625" cy="25771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973" y="2116183"/>
            <a:ext cx="4127650" cy="257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80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339636" y="1476103"/>
            <a:ext cx="4036422" cy="36706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n w="0"/>
                <a:solidFill>
                  <a:schemeClr val="tx1"/>
                </a:solidFill>
                <a:effectLst>
                  <a:outerShdw blurRad="38100" dist="19050" dir="2700000" algn="tl" rotWithShape="0">
                    <a:schemeClr val="dk1">
                      <a:alpha val="40000"/>
                    </a:schemeClr>
                  </a:outerShdw>
                </a:effectLst>
                <a:latin typeface="+mj-lt"/>
              </a:rPr>
              <a:t>Biện pháp </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vi-VN" sz="2400" b="1" dirty="0">
                <a:ln w="0"/>
                <a:solidFill>
                  <a:schemeClr val="tx1"/>
                </a:solidFill>
                <a:effectLst>
                  <a:outerShdw blurRad="38100" dist="19050" dir="2700000" algn="tl" rotWithShape="0">
                    <a:schemeClr val="dk1">
                      <a:alpha val="40000"/>
                    </a:schemeClr>
                  </a:outerShdw>
                </a:effectLst>
                <a:latin typeface="+mj-lt"/>
              </a:rPr>
              <a:t>: </a:t>
            </a:r>
            <a:r>
              <a:rPr lang="pt-BR"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Coi trọng việc nhận xét, đánh giá hoạt động nhóm</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Flowchart: Terminator 3"/>
          <p:cNvSpPr/>
          <p:nvPr/>
        </p:nvSpPr>
        <p:spPr>
          <a:xfrm>
            <a:off x="4376058" y="600891"/>
            <a:ext cx="7236824" cy="2560319"/>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Đây không đơn thuần là thực hiện một quy định bắt buộc để </a:t>
            </a:r>
            <a:r>
              <a:rPr lang="pt-BR" sz="2000" dirty="0" smtClean="0">
                <a:solidFill>
                  <a:schemeClr val="tx1"/>
                </a:solidFill>
                <a:latin typeface="Times New Roman" panose="02020603050405020304" pitchFamily="18" charset="0"/>
                <a:cs typeface="Times New Roman" panose="02020603050405020304" pitchFamily="18" charset="0"/>
              </a:rPr>
              <a:t>GV </a:t>
            </a:r>
            <a:r>
              <a:rPr lang="pt-BR" sz="2000" dirty="0">
                <a:solidFill>
                  <a:schemeClr val="tx1"/>
                </a:solidFill>
                <a:latin typeface="Times New Roman" panose="02020603050405020304" pitchFamily="18" charset="0"/>
                <a:cs typeface="Times New Roman" panose="02020603050405020304" pitchFamily="18" charset="0"/>
              </a:rPr>
              <a:t>ghi nhận vào sổ theo dõi cá nhân của mình, mà dựa vào đó giúp tôi nắm được năng lực, khả năng phối hợp của từng học sinh; từ đó tôi có kế hoạch tổ chức dạy - học phù hợp và hiệu quả hơn.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Flowchart: Terminator 8"/>
          <p:cNvSpPr/>
          <p:nvPr/>
        </p:nvSpPr>
        <p:spPr>
          <a:xfrm>
            <a:off x="4284617" y="3910147"/>
            <a:ext cx="7328265" cy="2320836"/>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solidFill>
                  <a:schemeClr val="tx1"/>
                </a:solidFill>
                <a:latin typeface="Times New Roman" panose="02020603050405020304" pitchFamily="18" charset="0"/>
                <a:cs typeface="Times New Roman" panose="02020603050405020304" pitchFamily="18" charset="0"/>
              </a:rPr>
              <a:t>Khi nhận xét, đánh giá tôi luôn quan sát thái độ học tập và làm việc trong các nhóm, đánh giá sự tiến bộ của nhóm trên cơ sở thu thập những thông tin về sự tiến bộ của mỗi thành viên trong nhóm. Những tiêu chí nhận xét, đánh giá tôi dự kiến đưa ra như:</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99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509451" y="2373085"/>
            <a:ext cx="929640" cy="3897085"/>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Sự tham gia vào hoạt động học tập</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Can 6"/>
          <p:cNvSpPr/>
          <p:nvPr/>
        </p:nvSpPr>
        <p:spPr>
          <a:xfrm>
            <a:off x="1578428" y="2373084"/>
            <a:ext cx="929641" cy="389708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imes New Roman" panose="02020603050405020304" pitchFamily="18" charset="0"/>
                <a:cs typeface="Times New Roman" panose="02020603050405020304" pitchFamily="18" charset="0"/>
              </a:rPr>
              <a:t>Thời gian hoàn thành, thứ tự hoàn thành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Can 7"/>
          <p:cNvSpPr/>
          <p:nvPr/>
        </p:nvSpPr>
        <p:spPr>
          <a:xfrm>
            <a:off x="2647406" y="2373084"/>
            <a:ext cx="944881" cy="3897085"/>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Kết quả học tập, sự tiến bộ về kiến thức, kỹ năng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Can 8"/>
          <p:cNvSpPr/>
          <p:nvPr/>
        </p:nvSpPr>
        <p:spPr>
          <a:xfrm>
            <a:off x="3731624" y="2373084"/>
            <a:ext cx="920930" cy="389708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imes New Roman" panose="02020603050405020304" pitchFamily="18" charset="0"/>
                <a:cs typeface="Times New Roman" panose="02020603050405020304" pitchFamily="18" charset="0"/>
              </a:rPr>
              <a:t>Khả năng tự học, khả năng giao tiếp, hợp tác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Flowchart: Punched Tape 9"/>
          <p:cNvSpPr/>
          <p:nvPr/>
        </p:nvSpPr>
        <p:spPr>
          <a:xfrm>
            <a:off x="979714" y="404949"/>
            <a:ext cx="3553097" cy="135853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Học sinh tự đánh giá và đánh giá lẫn nhau</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 name="Flowchart: Punched Tape 10"/>
          <p:cNvSpPr/>
          <p:nvPr/>
        </p:nvSpPr>
        <p:spPr>
          <a:xfrm>
            <a:off x="7232468" y="404949"/>
            <a:ext cx="3553097" cy="135853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Giáo viên đánh giá học sinh</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 name="Can 11"/>
          <p:cNvSpPr/>
          <p:nvPr/>
        </p:nvSpPr>
        <p:spPr>
          <a:xfrm>
            <a:off x="6422571" y="2373084"/>
            <a:ext cx="929640" cy="3897085"/>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Sự tích cực chuẩn bị bài, sẵn sàng học tập, sự hợp tác</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3" name="Can 12"/>
          <p:cNvSpPr/>
          <p:nvPr/>
        </p:nvSpPr>
        <p:spPr>
          <a:xfrm>
            <a:off x="7530737" y="2373084"/>
            <a:ext cx="929641" cy="389708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Times New Roman" panose="02020603050405020304" pitchFamily="18" charset="0"/>
                <a:cs typeface="Times New Roman" panose="02020603050405020304" pitchFamily="18" charset="0"/>
              </a:rPr>
              <a:t>Tinh thần thái độ làm việc của các thành viên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4" name="Can 13"/>
          <p:cNvSpPr/>
          <p:nvPr/>
        </p:nvSpPr>
        <p:spPr>
          <a:xfrm>
            <a:off x="8638904" y="2373083"/>
            <a:ext cx="929640" cy="3897085"/>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Times New Roman" panose="02020603050405020304" pitchFamily="18" charset="0"/>
                <a:cs typeface="Times New Roman" panose="02020603050405020304" pitchFamily="18" charset="0"/>
              </a:rPr>
              <a:t>Kết quả thực hiện nhiệm vụ được giao</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5" name="Can 14"/>
          <p:cNvSpPr/>
          <p:nvPr/>
        </p:nvSpPr>
        <p:spPr>
          <a:xfrm>
            <a:off x="9747070" y="2373082"/>
            <a:ext cx="929641" cy="389708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Thời gian hoàn thành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phẩm</a:t>
            </a:r>
            <a:r>
              <a:rPr lang="en-US" sz="2000" dirty="0" smtClean="0">
                <a:latin typeface="Times New Roman" panose="02020603050405020304" pitchFamily="18" charset="0"/>
                <a:cs typeface="Times New Roman" panose="02020603050405020304" pitchFamily="18" charset="0"/>
              </a:rPr>
              <a:t>. </a:t>
            </a:r>
            <a:r>
              <a:rPr lang="en-US" dirty="0" err="1"/>
              <a:t>tính</a:t>
            </a:r>
            <a:r>
              <a:rPr lang="en-US" dirty="0"/>
              <a:t> </a:t>
            </a:r>
            <a:r>
              <a:rPr lang="en-US" dirty="0" err="1"/>
              <a:t>sáng</a:t>
            </a:r>
            <a:r>
              <a:rPr lang="en-US" dirty="0"/>
              <a:t> </a:t>
            </a:r>
            <a:r>
              <a:rPr lang="en-US" dirty="0" err="1"/>
              <a:t>tạo</a:t>
            </a:r>
            <a:r>
              <a:rPr lang="en-US" dirty="0"/>
              <a:t> </a:t>
            </a:r>
            <a:r>
              <a:rPr lang="en-US" dirty="0" err="1"/>
              <a:t>trong</a:t>
            </a:r>
            <a:r>
              <a:rPr lang="en-US" dirty="0"/>
              <a:t> </a:t>
            </a:r>
            <a:r>
              <a:rPr lang="en-US" dirty="0" err="1"/>
              <a:t>sản</a:t>
            </a:r>
            <a:r>
              <a:rPr lang="en-US" dirty="0"/>
              <a:t> </a:t>
            </a:r>
            <a:r>
              <a:rPr lang="en-US" dirty="0" err="1"/>
              <a:t>phẩm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6" name="Can 15"/>
          <p:cNvSpPr/>
          <p:nvPr/>
        </p:nvSpPr>
        <p:spPr>
          <a:xfrm>
            <a:off x="10855236" y="2373082"/>
            <a:ext cx="929640" cy="3897085"/>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Kỹ năng trình bày nội dung sản </a:t>
            </a:r>
            <a:r>
              <a:rPr lang="en-US" sz="2000" dirty="0" err="1">
                <a:solidFill>
                  <a:schemeClr val="tx1"/>
                </a:solidFill>
                <a:latin typeface="Times New Roman" panose="02020603050405020304" pitchFamily="18" charset="0"/>
                <a:cs typeface="Times New Roman" panose="02020603050405020304" pitchFamily="18" charset="0"/>
              </a:rPr>
              <a:t>phẩm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trước</a:t>
            </a:r>
            <a:r>
              <a:rPr lang="en-US" sz="2000" dirty="0">
                <a:solidFill>
                  <a:schemeClr val="tx1"/>
                </a:solidFill>
                <a:latin typeface="Times New Roman" panose="02020603050405020304" pitchFamily="18" charset="0"/>
                <a:cs typeface="Times New Roman" panose="02020603050405020304" pitchFamily="18" charset="0"/>
              </a:rPr>
              <a:t> lớp</a:t>
            </a:r>
          </a:p>
        </p:txBody>
      </p:sp>
      <p:cxnSp>
        <p:nvCxnSpPr>
          <p:cNvPr id="18" name="Straight Arrow Connector 17"/>
          <p:cNvCxnSpPr/>
          <p:nvPr/>
        </p:nvCxnSpPr>
        <p:spPr>
          <a:xfrm flipH="1">
            <a:off x="1071154" y="1763486"/>
            <a:ext cx="1110343" cy="50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181497" y="1763486"/>
            <a:ext cx="326572" cy="50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04457" y="1632857"/>
            <a:ext cx="115389"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52651" y="1632857"/>
            <a:ext cx="770709"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132320" y="1763486"/>
            <a:ext cx="1328058" cy="50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190411" y="1763486"/>
            <a:ext cx="561703" cy="50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103724" y="1632857"/>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379131" y="1632857"/>
            <a:ext cx="692332"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747070" y="1632857"/>
            <a:ext cx="131717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6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ircle(in)">
                                      <p:cBhvr>
                                        <p:cTn id="83" dur="2000"/>
                                        <p:tgtEl>
                                          <p:spTgt spid="36"/>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2835" y="292128"/>
            <a:ext cx="6400800"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Giáo viên và học sinh nhận xét, đánh giá sản phẩm</a:t>
            </a:r>
            <a:endParaRPr lang="en-US" sz="24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991" y="999887"/>
            <a:ext cx="5407901" cy="240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0" y="3559322"/>
            <a:ext cx="4946427" cy="289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990" y="3559322"/>
            <a:ext cx="5407901" cy="289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0" y="999886"/>
            <a:ext cx="4946427" cy="240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3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605349" y="2212212"/>
            <a:ext cx="7824651" cy="678559"/>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T</a:t>
            </a:r>
            <a:r>
              <a:rPr lang="en-US" sz="2000" dirty="0" err="1" smtClean="0">
                <a:solidFill>
                  <a:schemeClr val="tx1"/>
                </a:solidFill>
                <a:latin typeface="Times New Roman" panose="02020603050405020304" pitchFamily="18" charset="0"/>
                <a:cs typeface="Times New Roman" panose="02020603050405020304" pitchFamily="18" charset="0"/>
              </a:rPr>
              <a:t>hích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thú và tích cực tham gia các hoạt động chung, không còn tình trạng ỷ </a:t>
            </a:r>
            <a:r>
              <a:rPr lang="en-US" sz="2000" dirty="0" err="1" smtClean="0">
                <a:solidFill>
                  <a:schemeClr val="tx1"/>
                </a:solidFill>
                <a:latin typeface="Times New Roman" panose="02020603050405020304" pitchFamily="18" charset="0"/>
                <a:cs typeface="Times New Roman" panose="02020603050405020304" pitchFamily="18" charset="0"/>
              </a:rPr>
              <a:t>lại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hoặc làm việc riêng trong giờ học.</a:t>
            </a:r>
          </a:p>
        </p:txBody>
      </p:sp>
      <p:sp>
        <p:nvSpPr>
          <p:cNvPr id="5" name="Flowchart: Alternate Process 4"/>
          <p:cNvSpPr/>
          <p:nvPr/>
        </p:nvSpPr>
        <p:spPr>
          <a:xfrm>
            <a:off x="3605349" y="3111469"/>
            <a:ext cx="7824650" cy="778763"/>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Biết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hợp tác, hỗ trợ và chia sẻ với các bạn trong nhóm, trong lớp cùng nhau giải quyết nhiệm vụ học tập.</a:t>
            </a:r>
          </a:p>
        </p:txBody>
      </p:sp>
      <p:sp>
        <p:nvSpPr>
          <p:cNvPr id="6" name="Flowchart: Alternate Process 5"/>
          <p:cNvSpPr/>
          <p:nvPr/>
        </p:nvSpPr>
        <p:spPr>
          <a:xfrm>
            <a:off x="3605349" y="4173538"/>
            <a:ext cx="7824650" cy="75263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Đ</a:t>
            </a:r>
            <a:r>
              <a:rPr lang="en-US" sz="2000" dirty="0" err="1" smtClean="0">
                <a:solidFill>
                  <a:schemeClr val="tx1"/>
                </a:solidFill>
                <a:latin typeface="Times New Roman" panose="02020603050405020304" pitchFamily="18" charset="0"/>
                <a:cs typeface="Times New Roman" panose="02020603050405020304" pitchFamily="18" charset="0"/>
              </a:rPr>
              <a:t>ược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rèn nhiều về kỹ năng giao tiếp, kỹ năng hợp tác, kỹ năng tư duy sáng tạo và tinh thần trách nhiệm.</a:t>
            </a:r>
          </a:p>
        </p:txBody>
      </p:sp>
      <p:sp>
        <p:nvSpPr>
          <p:cNvPr id="7" name="Flowchart: Alternate Process 6"/>
          <p:cNvSpPr/>
          <p:nvPr/>
        </p:nvSpPr>
        <p:spPr>
          <a:xfrm>
            <a:off x="3605349" y="5116815"/>
            <a:ext cx="7824650" cy="739572"/>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Sản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phẩm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phú</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màu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8" name="Flowchart: Alternate Process 7"/>
          <p:cNvSpPr/>
          <p:nvPr/>
        </p:nvSpPr>
        <p:spPr>
          <a:xfrm>
            <a:off x="3605349" y="6046578"/>
            <a:ext cx="7824650" cy="739572"/>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Qua giờ học, các em biết vận dụng sáng tạo và liên hệ trong đời sống.</a:t>
            </a:r>
          </a:p>
        </p:txBody>
      </p:sp>
      <p:sp>
        <p:nvSpPr>
          <p:cNvPr id="11" name="Heart 10"/>
          <p:cNvSpPr/>
          <p:nvPr/>
        </p:nvSpPr>
        <p:spPr>
          <a:xfrm>
            <a:off x="561704" y="3265716"/>
            <a:ext cx="2090056" cy="20689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endParaRPr lang="en-US" sz="28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2801983" y="3660105"/>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95451" y="4111291"/>
            <a:ext cx="666206" cy="376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1"/>
          </p:cNvCxnSpPr>
          <p:nvPr/>
        </p:nvCxnSpPr>
        <p:spPr>
          <a:xfrm>
            <a:off x="2651759" y="4610411"/>
            <a:ext cx="953590" cy="87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25189" y="4975696"/>
            <a:ext cx="1280160" cy="174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553789" y="2845412"/>
            <a:ext cx="822960" cy="60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12-Point Star 12"/>
          <p:cNvSpPr/>
          <p:nvPr/>
        </p:nvSpPr>
        <p:spPr>
          <a:xfrm>
            <a:off x="2866030" y="1"/>
            <a:ext cx="7028597" cy="806130"/>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V</a:t>
            </a:r>
            <a:r>
              <a:rPr lang="en-US" sz="2000" b="1" dirty="0" smtClean="0">
                <a:latin typeface="Times New Roman" panose="02020603050405020304" pitchFamily="18" charset="0"/>
                <a:cs typeface="Times New Roman" panose="02020603050405020304" pitchFamily="18" charset="0"/>
              </a:rPr>
              <a:t>. ĐÁNH GIÁ KẾT QUẢ CHUYÊN ĐỀ</a:t>
            </a:r>
            <a:endParaRPr lang="en-US" sz="2000" dirty="0">
              <a:latin typeface="Times New Roman" panose="02020603050405020304" pitchFamily="18" charset="0"/>
              <a:cs typeface="Times New Roman" panose="02020603050405020304" pitchFamily="18" charset="0"/>
            </a:endParaRPr>
          </a:p>
        </p:txBody>
      </p:sp>
      <p:sp>
        <p:nvSpPr>
          <p:cNvPr id="14" name="Flowchart: Alternate Process 13"/>
          <p:cNvSpPr/>
          <p:nvPr/>
        </p:nvSpPr>
        <p:spPr>
          <a:xfrm>
            <a:off x="679270" y="929445"/>
            <a:ext cx="10750730" cy="1159452"/>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smtClean="0"/>
              <a:t>- -</a:t>
            </a:r>
          </a:p>
          <a:p>
            <a:r>
              <a:rPr lang="en-US" sz="2000" dirty="0" err="1" smtClean="0">
                <a:solidFill>
                  <a:schemeClr val="tx1"/>
                </a:solidFill>
              </a:rPr>
              <a:t>Sau</a:t>
            </a:r>
            <a:r>
              <a:rPr lang="en-US" sz="2000" dirty="0" smtClean="0">
                <a:solidFill>
                  <a:schemeClr val="tx1"/>
                </a:solidFill>
              </a:rPr>
              <a:t> </a:t>
            </a:r>
            <a:r>
              <a:rPr lang="en-US" sz="2000" dirty="0" err="1">
                <a:solidFill>
                  <a:schemeClr val="tx1"/>
                </a:solidFill>
              </a:rPr>
              <a:t>khi</a:t>
            </a:r>
            <a:r>
              <a:rPr lang="en-US" sz="2000" dirty="0">
                <a:solidFill>
                  <a:schemeClr val="tx1"/>
                </a:solidFill>
              </a:rPr>
              <a:t> </a:t>
            </a: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giải</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giảng</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khối</a:t>
            </a:r>
            <a:r>
              <a:rPr lang="en-US" sz="2000" dirty="0">
                <a:solidFill>
                  <a:schemeClr val="tx1"/>
                </a:solidFill>
              </a:rPr>
              <a:t> </a:t>
            </a:r>
            <a:r>
              <a:rPr lang="en-US" sz="2000" dirty="0" err="1">
                <a:solidFill>
                  <a:schemeClr val="tx1"/>
                </a:solidFill>
              </a:rPr>
              <a:t>lớp</a:t>
            </a:r>
            <a:r>
              <a:rPr lang="en-US" sz="2000" dirty="0">
                <a:solidFill>
                  <a:schemeClr val="tx1"/>
                </a:solidFill>
              </a:rPr>
              <a:t> 4, </a:t>
            </a:r>
            <a:r>
              <a:rPr lang="en-US" sz="2000" dirty="0" err="1">
                <a:solidFill>
                  <a:schemeClr val="tx1"/>
                </a:solidFill>
              </a:rPr>
              <a:t>cho</a:t>
            </a:r>
            <a:r>
              <a:rPr lang="en-US" sz="2000" dirty="0">
                <a:solidFill>
                  <a:schemeClr val="tx1"/>
                </a:solidFill>
              </a:rPr>
              <a:t> </a:t>
            </a:r>
            <a:r>
              <a:rPr lang="en-US" sz="2000" dirty="0" err="1">
                <a:solidFill>
                  <a:schemeClr val="tx1"/>
                </a:solidFill>
              </a:rPr>
              <a:t>thấy</a:t>
            </a:r>
            <a:r>
              <a:rPr lang="en-US" sz="2000" dirty="0">
                <a:solidFill>
                  <a:schemeClr val="tx1"/>
                </a:solidFill>
              </a:rPr>
              <a:t> </a:t>
            </a:r>
            <a:r>
              <a:rPr lang="en-US" sz="2000" dirty="0" err="1">
                <a:solidFill>
                  <a:schemeClr val="tx1"/>
                </a:solidFill>
              </a:rPr>
              <a:t>chất</a:t>
            </a:r>
            <a:r>
              <a:rPr lang="en-US" sz="2000" dirty="0">
                <a:solidFill>
                  <a:schemeClr val="tx1"/>
                </a:solidFill>
              </a:rPr>
              <a:t> </a:t>
            </a:r>
            <a:r>
              <a:rPr lang="en-US" sz="2000" dirty="0" err="1">
                <a:solidFill>
                  <a:schemeClr val="tx1"/>
                </a:solidFill>
              </a:rPr>
              <a:t>lượng</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này</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cải</a:t>
            </a:r>
            <a:r>
              <a:rPr lang="en-US" sz="2000" dirty="0">
                <a:solidFill>
                  <a:schemeClr val="tx1"/>
                </a:solidFill>
              </a:rPr>
              <a:t> </a:t>
            </a:r>
            <a:r>
              <a:rPr lang="en-US" sz="2000" dirty="0" err="1">
                <a:solidFill>
                  <a:schemeClr val="tx1"/>
                </a:solidFill>
              </a:rPr>
              <a:t>thiện</a:t>
            </a:r>
            <a:r>
              <a:rPr lang="en-US" sz="2000" dirty="0">
                <a:solidFill>
                  <a:schemeClr val="tx1"/>
                </a:solidFill>
              </a:rPr>
              <a:t> </a:t>
            </a:r>
            <a:r>
              <a:rPr lang="en-US" sz="2000" dirty="0" err="1">
                <a:solidFill>
                  <a:schemeClr val="tx1"/>
                </a:solidFill>
              </a:rPr>
              <a:t>đáng</a:t>
            </a:r>
            <a:r>
              <a:rPr lang="en-US" sz="2000" dirty="0">
                <a:solidFill>
                  <a:schemeClr val="tx1"/>
                </a:solidFill>
              </a:rPr>
              <a:t> </a:t>
            </a:r>
            <a:r>
              <a:rPr lang="en-US" sz="2000" dirty="0" err="1">
                <a:solidFill>
                  <a:schemeClr val="tx1"/>
                </a:solidFill>
              </a:rPr>
              <a:t>kể</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kĩ</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tốt</a:t>
            </a:r>
            <a:r>
              <a:rPr lang="en-US" sz="2000" dirty="0">
                <a:solidFill>
                  <a:schemeClr val="tx1"/>
                </a:solidFill>
              </a:rPr>
              <a:t> </a:t>
            </a:r>
            <a:r>
              <a:rPr lang="en-US" sz="2000" dirty="0" err="1">
                <a:solidFill>
                  <a:schemeClr val="tx1"/>
                </a:solidFill>
              </a:rPr>
              <a:t>hơn</a:t>
            </a:r>
            <a:r>
              <a:rPr lang="en-US" sz="2000" dirty="0">
                <a:solidFill>
                  <a:schemeClr val="tx1"/>
                </a:solidFill>
              </a:rPr>
              <a:t> qua </a:t>
            </a:r>
            <a:r>
              <a:rPr lang="en-US" sz="2000" dirty="0" err="1">
                <a:solidFill>
                  <a:schemeClr val="tx1"/>
                </a:solidFill>
              </a:rPr>
              <a:t>từng</a:t>
            </a:r>
            <a:r>
              <a:rPr lang="en-US" sz="2000" dirty="0">
                <a:solidFill>
                  <a:schemeClr val="tx1"/>
                </a:solidFill>
              </a:rPr>
              <a:t> </a:t>
            </a:r>
            <a:r>
              <a:rPr lang="en-US" sz="2000" dirty="0" err="1">
                <a:solidFill>
                  <a:schemeClr val="tx1"/>
                </a:solidFill>
              </a:rPr>
              <a:t>bài</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hứng</a:t>
            </a:r>
            <a:r>
              <a:rPr lang="en-US" sz="2000" dirty="0">
                <a:solidFill>
                  <a:schemeClr val="tx1"/>
                </a:solidFill>
              </a:rPr>
              <a:t> </a:t>
            </a:r>
            <a:r>
              <a:rPr lang="en-US" sz="2000" dirty="0" err="1">
                <a:solidFill>
                  <a:schemeClr val="tx1"/>
                </a:solidFill>
              </a:rPr>
              <a:t>thú</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hơn</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biệt</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giờ</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em</a:t>
            </a:r>
            <a:r>
              <a:rPr lang="en-US" sz="2000" dirty="0">
                <a:solidFill>
                  <a:schemeClr val="tx1"/>
                </a:solidFill>
              </a:rPr>
              <a:t> </a:t>
            </a:r>
            <a:r>
              <a:rPr lang="en-US" sz="2000" dirty="0" err="1">
                <a:solidFill>
                  <a:schemeClr val="tx1"/>
                </a:solidFill>
              </a:rPr>
              <a:t>luôn</a:t>
            </a:r>
            <a:r>
              <a:rPr lang="en-US" sz="2000" dirty="0">
                <a:solidFill>
                  <a:schemeClr val="tx1"/>
                </a:solidFill>
              </a:rPr>
              <a:t> </a:t>
            </a:r>
            <a:r>
              <a:rPr lang="en-US" sz="2000" dirty="0" err="1">
                <a:solidFill>
                  <a:schemeClr val="tx1"/>
                </a:solidFill>
              </a:rPr>
              <a:t>thích</a:t>
            </a:r>
            <a:r>
              <a:rPr lang="en-US" sz="2000" dirty="0">
                <a:solidFill>
                  <a:schemeClr val="tx1"/>
                </a:solidFill>
              </a:rPr>
              <a:t> </a:t>
            </a:r>
            <a:r>
              <a:rPr lang="en-US" sz="2000" dirty="0" err="1">
                <a:solidFill>
                  <a:schemeClr val="tx1"/>
                </a:solidFill>
              </a:rPr>
              <a:t>thú</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đạt</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quả</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hơn</a:t>
            </a:r>
            <a:r>
              <a:rPr lang="en-US" sz="2000" dirty="0">
                <a:solidFill>
                  <a:schemeClr val="tx1"/>
                </a:solidFill>
              </a:rPr>
              <a:t> so </a:t>
            </a:r>
            <a:r>
              <a:rPr lang="en-US" sz="2000" dirty="0" err="1">
                <a:solidFill>
                  <a:schemeClr val="tx1"/>
                </a:solidFill>
              </a:rPr>
              <a:t>với</a:t>
            </a:r>
            <a:r>
              <a:rPr lang="en-US" sz="2000" dirty="0">
                <a:solidFill>
                  <a:schemeClr val="tx1"/>
                </a:solidFill>
              </a:rPr>
              <a:t> ban </a:t>
            </a:r>
            <a:r>
              <a:rPr lang="en-US" sz="2000" dirty="0" err="1">
                <a:solidFill>
                  <a:schemeClr val="tx1"/>
                </a:solidFill>
              </a:rPr>
              <a:t>đầu</a:t>
            </a:r>
            <a:r>
              <a:rPr lang="en-US" sz="2000" dirty="0">
                <a:solidFill>
                  <a:schemeClr val="tx1"/>
                </a:solidFill>
              </a:rPr>
              <a:t>. </a:t>
            </a: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9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71" y="427679"/>
            <a:ext cx="11113197" cy="630942"/>
          </a:xfrm>
          <a:prstGeom prst="rect">
            <a:avLst/>
          </a:prstGeom>
        </p:spPr>
        <p:txBody>
          <a:bodyPr wrap="square">
            <a:spAutoFit/>
          </a:bodyPr>
          <a:lstStyle/>
          <a:p>
            <a:pPr indent="457200" algn="just">
              <a:lnSpc>
                <a:spcPts val="21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Sau khi áp dụng biện pháp, </a:t>
            </a:r>
            <a:r>
              <a:rPr lang="en-US" sz="2000" dirty="0" err="1">
                <a:solidFill>
                  <a:srgbClr val="000000"/>
                </a:solidFill>
                <a:latin typeface="Times New Roman" panose="02020603050405020304" pitchFamily="18" charset="0"/>
                <a:ea typeface="Times New Roman" panose="02020603050405020304" pitchFamily="18" charset="0"/>
              </a:rPr>
              <a:t>cuối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năm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rPr>
              <a:t>2023-2023 </a:t>
            </a:r>
            <a:r>
              <a:rPr lang="en-US" sz="2000" dirty="0" err="1">
                <a:solidFill>
                  <a:srgbClr val="000000"/>
                </a:solidFill>
                <a:latin typeface="Times New Roman" panose="02020603050405020304" pitchFamily="18" charset="0"/>
                <a:ea typeface="Times New Roman" panose="02020603050405020304" pitchFamily="18" charset="0"/>
              </a:rPr>
              <a:t>tôi</a:t>
            </a:r>
            <a:r>
              <a:rPr lang="en-US" sz="2000" dirty="0">
                <a:solidFill>
                  <a:srgbClr val="000000"/>
                </a:solidFill>
                <a:latin typeface="Times New Roman" panose="02020603050405020304" pitchFamily="18" charset="0"/>
                <a:ea typeface="Times New Roman" panose="02020603050405020304" pitchFamily="18" charset="0"/>
              </a:rPr>
              <a:t> đã tiến hành khảo sát lại chất </a:t>
            </a:r>
            <a:r>
              <a:rPr lang="en-US" sz="2000" dirty="0" err="1">
                <a:solidFill>
                  <a:srgbClr val="000000"/>
                </a:solidFill>
                <a:latin typeface="Times New Roman" panose="02020603050405020304" pitchFamily="18" charset="0"/>
                <a:ea typeface="Times New Roman" panose="02020603050405020304" pitchFamily="18" charset="0"/>
              </a:rPr>
              <a:t>lượng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lớp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rPr>
              <a:t>4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tổng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thay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đổi</a:t>
            </a:r>
            <a:r>
              <a:rPr lang="en-US" sz="2000">
                <a:solidFill>
                  <a:srgbClr val="000000"/>
                </a:solidFill>
                <a:latin typeface="Times New Roman" panose="02020603050405020304" pitchFamily="18" charset="0"/>
                <a:ea typeface="Times New Roman" panose="02020603050405020304" pitchFamily="18" charset="0"/>
              </a:rPr>
              <a:t> </a:t>
            </a:r>
            <a:r>
              <a:rPr lang="en-US" sz="2000" smtClean="0">
                <a:solidFill>
                  <a:srgbClr val="000000"/>
                </a:solidFill>
                <a:latin typeface="Times New Roman" panose="02020603050405020304" pitchFamily="18" charset="0"/>
                <a:ea typeface="Times New Roman" panose="02020603050405020304" pitchFamily="18" charset="0"/>
              </a:rPr>
              <a:t>(67 </a:t>
            </a:r>
            <a:r>
              <a:rPr lang="en-US" sz="2000" dirty="0" err="1">
                <a:solidFill>
                  <a:srgbClr val="000000"/>
                </a:solidFill>
                <a:latin typeface="Times New Roman" panose="02020603050405020304" pitchFamily="18" charset="0"/>
                <a:ea typeface="Times New Roman" panose="02020603050405020304" pitchFamily="18" charset="0"/>
              </a:rPr>
              <a:t>em</a:t>
            </a:r>
            <a:r>
              <a:rPr lang="en-US" sz="2000" dirty="0">
                <a:solidFill>
                  <a:srgbClr val="000000"/>
                </a:solidFill>
                <a:latin typeface="Times New Roman" panose="02020603050405020304" pitchFamily="18" charset="0"/>
                <a:ea typeface="Times New Roman" panose="02020603050405020304" pitchFamily="18" charset="0"/>
              </a:rPr>
              <a:t>), kết quả đạt </a:t>
            </a:r>
            <a:r>
              <a:rPr lang="en-US" sz="2000" dirty="0" err="1">
                <a:solidFill>
                  <a:srgbClr val="000000"/>
                </a:solidFill>
                <a:latin typeface="Times New Roman" panose="02020603050405020304" pitchFamily="18" charset="0"/>
                <a:ea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rPr>
              <a:t> so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đầu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năm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rPr>
              <a:t> sau:</a:t>
            </a:r>
            <a:endParaRPr lang="en-US" sz="2000" dirty="0">
              <a:latin typeface="Times New Roman" panose="02020603050405020304" pitchFamily="18" charset="0"/>
              <a:ea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86645564"/>
              </p:ext>
            </p:extLst>
          </p:nvPr>
        </p:nvGraphicFramePr>
        <p:xfrm>
          <a:off x="533371" y="1210277"/>
          <a:ext cx="11113199" cy="2809338"/>
        </p:xfrm>
        <a:graphic>
          <a:graphicData uri="http://schemas.openxmlformats.org/drawingml/2006/table">
            <a:tbl>
              <a:tblPr firstRow="1" firstCol="1" bandRow="1">
                <a:tableStyleId>{5C22544A-7EE6-4342-B048-85BDC9FD1C3A}</a:tableStyleId>
              </a:tblPr>
              <a:tblGrid>
                <a:gridCol w="1607933">
                  <a:extLst>
                    <a:ext uri="{9D8B030D-6E8A-4147-A177-3AD203B41FA5}">
                      <a16:colId xmlns:a16="http://schemas.microsoft.com/office/drawing/2014/main" xmlns="" val="1124049327"/>
                    </a:ext>
                  </a:extLst>
                </a:gridCol>
                <a:gridCol w="938517">
                  <a:extLst>
                    <a:ext uri="{9D8B030D-6E8A-4147-A177-3AD203B41FA5}">
                      <a16:colId xmlns:a16="http://schemas.microsoft.com/office/drawing/2014/main" xmlns="" val="908661856"/>
                    </a:ext>
                  </a:extLst>
                </a:gridCol>
                <a:gridCol w="938517">
                  <a:extLst>
                    <a:ext uri="{9D8B030D-6E8A-4147-A177-3AD203B41FA5}">
                      <a16:colId xmlns:a16="http://schemas.microsoft.com/office/drawing/2014/main" xmlns="" val="3417158368"/>
                    </a:ext>
                  </a:extLst>
                </a:gridCol>
                <a:gridCol w="1016356">
                  <a:extLst>
                    <a:ext uri="{9D8B030D-6E8A-4147-A177-3AD203B41FA5}">
                      <a16:colId xmlns:a16="http://schemas.microsoft.com/office/drawing/2014/main" xmlns="" val="1081460366"/>
                    </a:ext>
                  </a:extLst>
                </a:gridCol>
                <a:gridCol w="1016356">
                  <a:extLst>
                    <a:ext uri="{9D8B030D-6E8A-4147-A177-3AD203B41FA5}">
                      <a16:colId xmlns:a16="http://schemas.microsoft.com/office/drawing/2014/main" xmlns="" val="1533184822"/>
                    </a:ext>
                  </a:extLst>
                </a:gridCol>
                <a:gridCol w="945189">
                  <a:extLst>
                    <a:ext uri="{9D8B030D-6E8A-4147-A177-3AD203B41FA5}">
                      <a16:colId xmlns:a16="http://schemas.microsoft.com/office/drawing/2014/main" xmlns="" val="2671036934"/>
                    </a:ext>
                  </a:extLst>
                </a:gridCol>
                <a:gridCol w="945189">
                  <a:extLst>
                    <a:ext uri="{9D8B030D-6E8A-4147-A177-3AD203B41FA5}">
                      <a16:colId xmlns:a16="http://schemas.microsoft.com/office/drawing/2014/main" xmlns="" val="3827250507"/>
                    </a:ext>
                  </a:extLst>
                </a:gridCol>
                <a:gridCol w="945189">
                  <a:extLst>
                    <a:ext uri="{9D8B030D-6E8A-4147-A177-3AD203B41FA5}">
                      <a16:colId xmlns:a16="http://schemas.microsoft.com/office/drawing/2014/main" xmlns="" val="2021272208"/>
                    </a:ext>
                  </a:extLst>
                </a:gridCol>
                <a:gridCol w="945189">
                  <a:extLst>
                    <a:ext uri="{9D8B030D-6E8A-4147-A177-3AD203B41FA5}">
                      <a16:colId xmlns:a16="http://schemas.microsoft.com/office/drawing/2014/main" xmlns="" val="1238535791"/>
                    </a:ext>
                  </a:extLst>
                </a:gridCol>
                <a:gridCol w="907382">
                  <a:extLst>
                    <a:ext uri="{9D8B030D-6E8A-4147-A177-3AD203B41FA5}">
                      <a16:colId xmlns:a16="http://schemas.microsoft.com/office/drawing/2014/main" xmlns="" val="3223881980"/>
                    </a:ext>
                  </a:extLst>
                </a:gridCol>
                <a:gridCol w="907382">
                  <a:extLst>
                    <a:ext uri="{9D8B030D-6E8A-4147-A177-3AD203B41FA5}">
                      <a16:colId xmlns:a16="http://schemas.microsoft.com/office/drawing/2014/main" xmlns="" val="2528103627"/>
                    </a:ext>
                  </a:extLst>
                </a:gridCol>
              </a:tblGrid>
              <a:tr h="349374">
                <a:tc rowSpan="3">
                  <a:txBody>
                    <a:bodyPr/>
                    <a:lstStyle/>
                    <a:p>
                      <a:pPr algn="ctr">
                        <a:lnSpc>
                          <a:spcPts val="2100"/>
                        </a:lnSpc>
                        <a:spcAft>
                          <a:spcPts val="0"/>
                        </a:spcAft>
                      </a:pPr>
                      <a:r>
                        <a:rPr lang="en-US" sz="1800" b="0" dirty="0" err="1">
                          <a:effectLst/>
                          <a:latin typeface="Times New Roman" panose="02020603050405020304" pitchFamily="18" charset="0"/>
                          <a:cs typeface="Times New Roman" panose="02020603050405020304" pitchFamily="18" charset="0"/>
                        </a:rPr>
                        <a:t>Thời</a:t>
                      </a:r>
                      <a:r>
                        <a:rPr lang="en-US" sz="1800" b="0" baseline="0" dirty="0">
                          <a:effectLst/>
                          <a:latin typeface="Times New Roman" panose="02020603050405020304" pitchFamily="18" charset="0"/>
                          <a:cs typeface="Times New Roman" panose="02020603050405020304" pitchFamily="18" charset="0"/>
                        </a:rPr>
                        <a:t> </a:t>
                      </a:r>
                      <a:r>
                        <a:rPr lang="en-US" sz="1800" b="0" baseline="0" dirty="0" err="1">
                          <a:effectLst/>
                          <a:latin typeface="Times New Roman" panose="02020603050405020304" pitchFamily="18" charset="0"/>
                          <a:cs typeface="Times New Roman" panose="02020603050405020304" pitchFamily="18" charset="0"/>
                        </a:rPr>
                        <a:t>điểm</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ts val="2100"/>
                        </a:lnSpc>
                        <a:spcAft>
                          <a:spcPts val="0"/>
                        </a:spcAft>
                      </a:pPr>
                      <a:r>
                        <a:rPr lang="en-US" sz="1800" b="0" dirty="0">
                          <a:effectLst/>
                          <a:latin typeface="Times New Roman" panose="02020603050405020304" pitchFamily="18" charset="0"/>
                          <a:cs typeface="Times New Roman" panose="02020603050405020304" pitchFamily="18" charset="0"/>
                        </a:rPr>
                        <a:t>HS hoạt động nhóm</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lnSpc>
                          <a:spcPts val="2100"/>
                        </a:lnSpc>
                        <a:spcAft>
                          <a:spcPts val="0"/>
                        </a:spcAft>
                      </a:pPr>
                      <a:r>
                        <a:rPr lang="en-US" sz="1800" b="0" dirty="0">
                          <a:effectLst/>
                          <a:latin typeface="Times New Roman" panose="02020603050405020304" pitchFamily="18" charset="0"/>
                          <a:cs typeface="Times New Roman" panose="02020603050405020304" pitchFamily="18" charset="0"/>
                        </a:rPr>
                        <a:t>Sản phẩm</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6711672"/>
                  </a:ext>
                </a:extLst>
              </a:tr>
              <a:tr h="527103">
                <a:tc vMerge="1">
                  <a:txBody>
                    <a:bodyPr/>
                    <a:lstStyle/>
                    <a:p>
                      <a:endParaRPr lang="en-US"/>
                    </a:p>
                  </a:txBody>
                  <a:tcPr/>
                </a:tc>
                <a:tc gridSpan="2">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Tích cực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Thụ 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Hoàn thành tốt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Hoàn thành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Chưa hoàn thành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2087445175"/>
                  </a:ext>
                </a:extLst>
              </a:tr>
              <a:tr h="397139">
                <a:tc vMerge="1">
                  <a:txBody>
                    <a:bodyPr/>
                    <a:lstStyle/>
                    <a:p>
                      <a:endParaRPr lang="en-US"/>
                    </a:p>
                  </a:txBody>
                  <a:tcPr/>
                </a:tc>
                <a:tc>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SL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lệ</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SL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lệ</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SL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lệ</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SL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lệ</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cs typeface="Times New Roman" panose="02020603050405020304" pitchFamily="18" charset="0"/>
                        </a:rPr>
                        <a:t>SL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lệ</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598185"/>
                  </a:ext>
                </a:extLst>
              </a:tr>
              <a:tr h="573206">
                <a:tc>
                  <a:txBody>
                    <a:bodyPr/>
                    <a:lstStyle/>
                    <a:p>
                      <a:pPr algn="ctr">
                        <a:lnSpc>
                          <a:spcPct val="115000"/>
                        </a:lnSpc>
                        <a:spcAft>
                          <a:spcPts val="0"/>
                        </a:spcAft>
                      </a:pPr>
                      <a:r>
                        <a:rPr lang="en-US" sz="1800" b="0" dirty="0">
                          <a:effectLst/>
                          <a:latin typeface="Times New Roman" panose="02020603050405020304" pitchFamily="18" charset="0"/>
                          <a:cs typeface="Times New Roman" panose="02020603050405020304" pitchFamily="18" charset="0"/>
                        </a:rPr>
                        <a:t>Đầu năm học</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14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20,9 %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18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22,9%</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15</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22,4%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52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77,6%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9229658"/>
                  </a:ext>
                </a:extLst>
              </a:tr>
              <a:tr h="522020">
                <a:tc rowSpan="2">
                  <a:txBody>
                    <a:bodyPr/>
                    <a:lstStyle/>
                    <a:p>
                      <a:pPr algn="ctr">
                        <a:lnSpc>
                          <a:spcPts val="2100"/>
                        </a:lnSpc>
                        <a:spcAft>
                          <a:spcPts val="0"/>
                        </a:spcAft>
                      </a:pPr>
                      <a:r>
                        <a:rPr lang="en-US" sz="1800" b="0" dirty="0" err="1">
                          <a:effectLst/>
                          <a:latin typeface="Times New Roman" panose="02020603050405020304" pitchFamily="18" charset="0"/>
                          <a:cs typeface="Times New Roman" panose="02020603050405020304" pitchFamily="18" charset="0"/>
                        </a:rPr>
                        <a:t>Cuối</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năm</a:t>
                      </a:r>
                      <a:r>
                        <a:rPr lang="en-US" sz="1800" b="0" baseline="0" dirty="0">
                          <a:effectLst/>
                          <a:latin typeface="Times New Roman" panose="02020603050405020304" pitchFamily="18" charset="0"/>
                          <a:cs typeface="Times New Roman" panose="02020603050405020304" pitchFamily="18" charset="0"/>
                        </a:rPr>
                        <a:t> </a:t>
                      </a:r>
                      <a:r>
                        <a:rPr lang="en-US" sz="1800" b="0" baseline="0" dirty="0" err="1">
                          <a:effectLst/>
                          <a:latin typeface="Times New Roman" panose="02020603050405020304" pitchFamily="18" charset="0"/>
                          <a:cs typeface="Times New Roman" panose="02020603050405020304" pitchFamily="18" charset="0"/>
                        </a:rPr>
                        <a:t>học</a:t>
                      </a:r>
                      <a:r>
                        <a:rPr lang="en-US"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33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49,2%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7</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10,4%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29</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43,3%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38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smtClean="0">
                          <a:effectLst/>
                          <a:latin typeface="Times New Roman" panose="02020603050405020304" pitchFamily="18" charset="0"/>
                          <a:ea typeface="Calibri" panose="020F0502020204030204" pitchFamily="34" charset="0"/>
                        </a:rPr>
                        <a:t>56,7%</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ea typeface="Times New Roman" panose="02020603050405020304" pitchFamily="18" charset="0"/>
                        </a:rPr>
                        <a:t>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100"/>
                        </a:lnSpc>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algn="ctr">
                        <a:lnSpc>
                          <a:spcPts val="2100"/>
                        </a:lnSpc>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2917889019"/>
                  </a:ext>
                </a:extLst>
              </a:tr>
              <a:tr h="429116">
                <a:tc vMerge="1">
                  <a:txBody>
                    <a:bodyPr/>
                    <a:lstStyle/>
                    <a:p>
                      <a:endParaRPr lang="en-US"/>
                    </a:p>
                  </a:txBody>
                  <a:tcPr/>
                </a:tc>
                <a:tc gridSpan="2">
                  <a:txBody>
                    <a:bodyPr/>
                    <a:lstStyle/>
                    <a:p>
                      <a:pPr algn="ctr">
                        <a:lnSpc>
                          <a:spcPct val="115000"/>
                        </a:lnSpc>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28,3%)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Giảm</a:t>
                      </a: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10,5%)</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20,9%)</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800" dirty="0" smtClean="0">
                          <a:effectLst/>
                          <a:latin typeface="Times New Roman" panose="02020603050405020304" pitchFamily="18" charset="0"/>
                          <a:ea typeface="Times New Roman" panose="02020603050405020304" pitchFamily="18" charset="0"/>
                        </a:rPr>
                        <a:t>(</a:t>
                      </a:r>
                      <a:r>
                        <a:rPr lang="en-US" sz="1800" dirty="0" err="1" smtClean="0">
                          <a:effectLst/>
                          <a:latin typeface="Times New Roman" panose="02020603050405020304" pitchFamily="18" charset="0"/>
                          <a:ea typeface="Times New Roman" panose="02020603050405020304" pitchFamily="18" charset="0"/>
                        </a:rPr>
                        <a:t>giảm</a:t>
                      </a:r>
                      <a:r>
                        <a:rPr lang="en-US" sz="1800" dirty="0" smtClean="0">
                          <a:effectLst/>
                          <a:latin typeface="Times New Roman" panose="02020603050405020304" pitchFamily="18" charset="0"/>
                          <a:ea typeface="Times New Roman" panose="02020603050405020304" pitchFamily="18" charset="0"/>
                        </a:rPr>
                        <a:t> 20,9 %)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138218311"/>
                  </a:ext>
                </a:extLst>
              </a:tr>
            </a:tbl>
          </a:graphicData>
        </a:graphic>
      </p:graphicFrame>
      <p:pic>
        <p:nvPicPr>
          <p:cNvPr id="4" name="Picture 3" descr="C:\Users\Admin\Downloads\20220223_2156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71" y="4147676"/>
            <a:ext cx="1706079" cy="2292305"/>
          </a:xfrm>
          <a:prstGeom prst="rect">
            <a:avLst/>
          </a:prstGeom>
          <a:noFill/>
          <a:ln>
            <a:noFill/>
          </a:ln>
        </p:spPr>
      </p:pic>
      <p:pic>
        <p:nvPicPr>
          <p:cNvPr id="5" name="Picture 4" descr="C:\Users\Admin\Downloads\20220223_2154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646" y="4147676"/>
            <a:ext cx="1745291" cy="2292305"/>
          </a:xfrm>
          <a:prstGeom prst="rect">
            <a:avLst/>
          </a:prstGeom>
          <a:noFill/>
          <a:ln>
            <a:noFill/>
          </a:ln>
        </p:spPr>
      </p:pic>
      <p:pic>
        <p:nvPicPr>
          <p:cNvPr id="6" name="Picture 5" descr="C:\Users\Admin\Downloads\20190327_1553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29881" y="4385629"/>
            <a:ext cx="2292305" cy="1816399"/>
          </a:xfrm>
          <a:prstGeom prst="rect">
            <a:avLst/>
          </a:prstGeom>
          <a:noFill/>
          <a:ln>
            <a:noFill/>
          </a:ln>
        </p:spPr>
      </p:pic>
      <p:pic>
        <p:nvPicPr>
          <p:cNvPr id="7" name="Picture 6" descr="C:\Users\Admin\Downloads\20220223_22034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429" y="4147677"/>
            <a:ext cx="1778982" cy="2292305"/>
          </a:xfrm>
          <a:prstGeom prst="rect">
            <a:avLst/>
          </a:prstGeom>
          <a:noFill/>
          <a:ln>
            <a:noFill/>
          </a:ln>
        </p:spPr>
      </p:pic>
      <p:pic>
        <p:nvPicPr>
          <p:cNvPr id="8" name="Picture 7" descr="C:\Users\Admin\Downloads\20220223_21580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1607" y="4147680"/>
            <a:ext cx="3294961" cy="2292304"/>
          </a:xfrm>
          <a:prstGeom prst="rect">
            <a:avLst/>
          </a:prstGeom>
          <a:noFill/>
          <a:ln>
            <a:noFill/>
          </a:ln>
        </p:spPr>
      </p:pic>
    </p:spTree>
    <p:extLst>
      <p:ext uri="{BB962C8B-B14F-4D97-AF65-F5344CB8AC3E}">
        <p14:creationId xmlns:p14="http://schemas.microsoft.com/office/powerpoint/2010/main" val="255278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20220223_2150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37" y="229824"/>
            <a:ext cx="1737359" cy="2205671"/>
          </a:xfrm>
          <a:prstGeom prst="rect">
            <a:avLst/>
          </a:prstGeom>
          <a:noFill/>
          <a:ln>
            <a:noFill/>
          </a:ln>
        </p:spPr>
      </p:pic>
      <p:pic>
        <p:nvPicPr>
          <p:cNvPr id="3" name="Picture 2" descr="C:\Users\Admin\Downloads\20220223_2145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452" y="229824"/>
            <a:ext cx="1738993" cy="2205671"/>
          </a:xfrm>
          <a:prstGeom prst="rect">
            <a:avLst/>
          </a:prstGeom>
          <a:noFill/>
          <a:ln>
            <a:noFill/>
          </a:ln>
        </p:spPr>
      </p:pic>
      <p:pic>
        <p:nvPicPr>
          <p:cNvPr id="4" name="Picture 3" descr="C:\Users\Admin\Downloads\Sản phẩm MT đẹp\20190326_1001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123" y="2710262"/>
            <a:ext cx="2578074" cy="1774190"/>
          </a:xfrm>
          <a:prstGeom prst="rect">
            <a:avLst/>
          </a:prstGeom>
          <a:noFill/>
          <a:ln>
            <a:noFill/>
          </a:ln>
        </p:spPr>
      </p:pic>
      <p:pic>
        <p:nvPicPr>
          <p:cNvPr id="5" name="Picture 4" descr="C:\Users\Admin\Downloads\Sản phẩm MT đẹp\20190327_15515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6396" y="2710262"/>
            <a:ext cx="2746347" cy="1774190"/>
          </a:xfrm>
          <a:prstGeom prst="rect">
            <a:avLst/>
          </a:prstGeom>
          <a:noFill/>
          <a:ln>
            <a:noFill/>
          </a:ln>
        </p:spPr>
      </p:pic>
      <p:pic>
        <p:nvPicPr>
          <p:cNvPr id="6" name="Picture 5" descr="C:\Users\Admin\Downloads\Sản phẩm MT đẹp\20220223_2147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7227" y="2710262"/>
            <a:ext cx="2521133" cy="1774190"/>
          </a:xfrm>
          <a:prstGeom prst="rect">
            <a:avLst/>
          </a:prstGeom>
          <a:noFill/>
          <a:ln>
            <a:noFill/>
          </a:ln>
        </p:spPr>
      </p:pic>
      <p:pic>
        <p:nvPicPr>
          <p:cNvPr id="7" name="Picture 6" descr="C:\Users\Admin\Downloads\20220223_21530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9440138" y="2350897"/>
            <a:ext cx="1774189" cy="2492920"/>
          </a:xfrm>
          <a:prstGeom prst="rect">
            <a:avLst/>
          </a:prstGeom>
          <a:noFill/>
          <a:ln>
            <a:noFill/>
          </a:ln>
        </p:spPr>
      </p:pic>
      <p:pic>
        <p:nvPicPr>
          <p:cNvPr id="8" name="Picture 7" descr="C:\Users\Admin\Downloads\20220223_22014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80772" y="4749070"/>
            <a:ext cx="2492922" cy="1808478"/>
          </a:xfrm>
          <a:prstGeom prst="rect">
            <a:avLst/>
          </a:prstGeom>
          <a:noFill/>
          <a:ln>
            <a:noFill/>
          </a:ln>
        </p:spPr>
      </p:pic>
      <p:pic>
        <p:nvPicPr>
          <p:cNvPr id="9" name="Picture 8" descr="C:\Users\Admin\Downloads\20220223_21355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7201" y="229823"/>
            <a:ext cx="1612900" cy="2205671"/>
          </a:xfrm>
          <a:prstGeom prst="rect">
            <a:avLst/>
          </a:prstGeom>
          <a:noFill/>
          <a:ln>
            <a:noFill/>
          </a:ln>
        </p:spPr>
      </p:pic>
      <p:pic>
        <p:nvPicPr>
          <p:cNvPr id="10" name="Picture 9" descr="D:\NH 2021-2022\Sp, ảnh chụp nhóm MT\Sản phẩm MT đẹp\20220223_22060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1025921" y="4364275"/>
            <a:ext cx="1808478" cy="2578074"/>
          </a:xfrm>
          <a:prstGeom prst="rect">
            <a:avLst/>
          </a:prstGeom>
          <a:noFill/>
          <a:ln>
            <a:noFill/>
          </a:ln>
        </p:spPr>
      </p:pic>
      <p:pic>
        <p:nvPicPr>
          <p:cNvPr id="11" name="Picture 10" descr="D:\NH 2021-2022\Sp, ảnh chụp nhóm MT\Sản phẩm MT đẹp\20220223_21535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74857" y="231022"/>
            <a:ext cx="1605915" cy="2205671"/>
          </a:xfrm>
          <a:prstGeom prst="rect">
            <a:avLst/>
          </a:prstGeom>
          <a:noFill/>
          <a:ln>
            <a:noFill/>
          </a:ln>
        </p:spPr>
      </p:pic>
      <p:pic>
        <p:nvPicPr>
          <p:cNvPr id="12" name="Picture 11" descr="D:\NH 2021-2022\Sp, ảnh chụp nhóm MT\Sản phẩm MT đẹp\20220223_220239.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82513" y="229823"/>
            <a:ext cx="1720850" cy="2205671"/>
          </a:xfrm>
          <a:prstGeom prst="rect">
            <a:avLst/>
          </a:prstGeom>
          <a:noFill/>
          <a:ln>
            <a:noFill/>
          </a:ln>
        </p:spPr>
      </p:pic>
      <p:pic>
        <p:nvPicPr>
          <p:cNvPr id="13" name="Picture 12" descr="D:\NH 2021-2022\Sp, ảnh chụp nhóm MT\Sản phẩm MT đẹp\20220223_214440.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3886162" y="4280137"/>
            <a:ext cx="1808480" cy="2746347"/>
          </a:xfrm>
          <a:prstGeom prst="rect">
            <a:avLst/>
          </a:prstGeom>
          <a:noFill/>
          <a:ln>
            <a:noFill/>
          </a:ln>
        </p:spPr>
      </p:pic>
      <p:pic>
        <p:nvPicPr>
          <p:cNvPr id="14" name="Picture 13" descr="D:\NH 2021-2022\Sp, ảnh chụp nhóm MT\Sản phẩm MT đẹp\20200116_153720.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2899" y="4749070"/>
            <a:ext cx="2519844" cy="1808480"/>
          </a:xfrm>
          <a:prstGeom prst="rect">
            <a:avLst/>
          </a:prstGeom>
          <a:noFill/>
          <a:ln>
            <a:noFill/>
          </a:ln>
        </p:spPr>
      </p:pic>
    </p:spTree>
    <p:extLst>
      <p:ext uri="{BB962C8B-B14F-4D97-AF65-F5344CB8AC3E}">
        <p14:creationId xmlns:p14="http://schemas.microsoft.com/office/powerpoint/2010/main" val="128901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677885" y="169818"/>
            <a:ext cx="6387737" cy="796834"/>
          </a:xfrm>
          <a:prstGeom prst="ribb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VI. BÀI HỌC KINH NGHIỆM</a:t>
            </a: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3" name="Flowchart: Alternate Process 2"/>
          <p:cNvSpPr/>
          <p:nvPr/>
        </p:nvSpPr>
        <p:spPr>
          <a:xfrm>
            <a:off x="590005" y="1541413"/>
            <a:ext cx="5281748" cy="203780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Thường</a:t>
            </a:r>
            <a:r>
              <a:rPr lang="en-US" sz="2400" dirty="0">
                <a:solidFill>
                  <a:schemeClr val="tx1"/>
                </a:solidFill>
              </a:rPr>
              <a:t> </a:t>
            </a:r>
            <a:r>
              <a:rPr lang="en-US" sz="2400" dirty="0" err="1">
                <a:solidFill>
                  <a:schemeClr val="tx1"/>
                </a:solidFill>
              </a:rPr>
              <a:t>xuyên</a:t>
            </a:r>
            <a:r>
              <a:rPr lang="en-US" sz="2400" dirty="0">
                <a:solidFill>
                  <a:schemeClr val="tx1"/>
                </a:solidFill>
              </a:rPr>
              <a:t> </a:t>
            </a:r>
            <a:r>
              <a:rPr lang="en-US" sz="2400" dirty="0" err="1">
                <a:solidFill>
                  <a:schemeClr val="tx1"/>
                </a:solidFill>
              </a:rPr>
              <a:t>bồi</a:t>
            </a:r>
            <a:r>
              <a:rPr lang="en-US" sz="2400" dirty="0">
                <a:solidFill>
                  <a:schemeClr val="tx1"/>
                </a:solidFill>
              </a:rPr>
              <a:t> </a:t>
            </a:r>
            <a:r>
              <a:rPr lang="en-US" sz="2400" dirty="0" err="1">
                <a:solidFill>
                  <a:schemeClr val="tx1"/>
                </a:solidFill>
              </a:rPr>
              <a:t>dưỡng</a:t>
            </a:r>
            <a:r>
              <a:rPr lang="en-US" sz="2400" dirty="0">
                <a:solidFill>
                  <a:schemeClr val="tx1"/>
                </a:solidFill>
              </a:rPr>
              <a:t> </a:t>
            </a:r>
            <a:r>
              <a:rPr lang="en-US" sz="2400" dirty="0" err="1">
                <a:solidFill>
                  <a:schemeClr val="tx1"/>
                </a:solidFill>
              </a:rPr>
              <a:t>chuyên</a:t>
            </a:r>
            <a:r>
              <a:rPr lang="en-US" sz="2400" dirty="0">
                <a:solidFill>
                  <a:schemeClr val="tx1"/>
                </a:solidFill>
              </a:rPr>
              <a:t> </a:t>
            </a:r>
            <a:r>
              <a:rPr lang="en-US" sz="2400" dirty="0" err="1">
                <a:solidFill>
                  <a:schemeClr val="tx1"/>
                </a:solidFill>
              </a:rPr>
              <a:t>môn</a:t>
            </a:r>
            <a:r>
              <a:rPr lang="en-US" sz="2400" dirty="0">
                <a:solidFill>
                  <a:schemeClr val="tx1"/>
                </a:solidFill>
              </a:rPr>
              <a:t> </a:t>
            </a:r>
            <a:r>
              <a:rPr lang="en-US" sz="2400" dirty="0" err="1">
                <a:solidFill>
                  <a:schemeClr val="tx1"/>
                </a:solidFill>
              </a:rPr>
              <a:t>nghiệp</a:t>
            </a:r>
            <a:r>
              <a:rPr lang="en-US" sz="2400" dirty="0">
                <a:solidFill>
                  <a:schemeClr val="tx1"/>
                </a:solidFill>
              </a:rPr>
              <a:t> </a:t>
            </a:r>
            <a:r>
              <a:rPr lang="en-US" sz="2400" dirty="0" err="1">
                <a:solidFill>
                  <a:schemeClr val="tx1"/>
                </a:solidFill>
              </a:rPr>
              <a:t>vụ</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nâng</a:t>
            </a:r>
            <a:r>
              <a:rPr lang="en-US" sz="2400" dirty="0">
                <a:solidFill>
                  <a:schemeClr val="tx1"/>
                </a:solidFill>
              </a:rPr>
              <a:t> </a:t>
            </a:r>
            <a:r>
              <a:rPr lang="en-US" sz="2400" dirty="0" err="1">
                <a:solidFill>
                  <a:schemeClr val="tx1"/>
                </a:solidFill>
              </a:rPr>
              <a:t>cao</a:t>
            </a:r>
            <a:r>
              <a:rPr lang="en-US" sz="2400" dirty="0">
                <a:solidFill>
                  <a:schemeClr val="tx1"/>
                </a:solidFill>
              </a:rPr>
              <a:t> </a:t>
            </a:r>
            <a:r>
              <a:rPr lang="en-US" sz="2400" dirty="0" err="1">
                <a:solidFill>
                  <a:schemeClr val="tx1"/>
                </a:solidFill>
              </a:rPr>
              <a:t>kiến</a:t>
            </a:r>
            <a:r>
              <a:rPr lang="en-US" sz="2400" dirty="0">
                <a:solidFill>
                  <a:schemeClr val="tx1"/>
                </a:solidFill>
              </a:rPr>
              <a:t> </a:t>
            </a:r>
            <a:r>
              <a:rPr lang="en-US" sz="2400" dirty="0" err="1">
                <a:solidFill>
                  <a:schemeClr val="tx1"/>
                </a:solidFill>
              </a:rPr>
              <a:t>thức</a:t>
            </a:r>
            <a:r>
              <a:rPr lang="en-US" sz="2400" dirty="0">
                <a:solidFill>
                  <a:schemeClr val="tx1"/>
                </a:solidFill>
              </a:rPr>
              <a:t>, </a:t>
            </a:r>
            <a:r>
              <a:rPr lang="en-US" sz="2400" dirty="0" err="1">
                <a:solidFill>
                  <a:schemeClr val="tx1"/>
                </a:solidFill>
              </a:rPr>
              <a:t>kỹ</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môn</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Phối</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nhiều</a:t>
            </a:r>
            <a:r>
              <a:rPr lang="en-US" sz="2400" dirty="0">
                <a:solidFill>
                  <a:schemeClr val="tx1"/>
                </a:solidFill>
              </a:rPr>
              <a:t> </a:t>
            </a:r>
            <a:r>
              <a:rPr lang="en-US" sz="2400" dirty="0" err="1">
                <a:solidFill>
                  <a:schemeClr val="tx1"/>
                </a:solidFill>
              </a:rPr>
              <a:t>phương</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giảng</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giờ</a:t>
            </a:r>
            <a:r>
              <a:rPr lang="en-US" sz="2400" dirty="0">
                <a:solidFill>
                  <a:schemeClr val="tx1"/>
                </a:solidFill>
              </a:rPr>
              <a:t> </a:t>
            </a:r>
            <a:r>
              <a:rPr lang="en-US" sz="2400" dirty="0" err="1">
                <a:solidFill>
                  <a:schemeClr val="tx1"/>
                </a:solidFill>
              </a:rPr>
              <a:t>Mĩ</a:t>
            </a:r>
            <a:r>
              <a:rPr lang="en-US" sz="2400" dirty="0">
                <a:solidFill>
                  <a:schemeClr val="tx1"/>
                </a:solidFill>
              </a:rPr>
              <a:t> </a:t>
            </a:r>
            <a:r>
              <a:rPr lang="en-US" sz="2400" dirty="0" err="1">
                <a:solidFill>
                  <a:schemeClr val="tx1"/>
                </a:solidFill>
              </a:rPr>
              <a:t>thuật</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giờ</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thêm</a:t>
            </a:r>
            <a:r>
              <a:rPr lang="en-US" sz="2400" dirty="0">
                <a:solidFill>
                  <a:schemeClr val="tx1"/>
                </a:solidFill>
              </a:rPr>
              <a:t> </a:t>
            </a:r>
            <a:r>
              <a:rPr lang="en-US" sz="2400" dirty="0" err="1">
                <a:solidFill>
                  <a:schemeClr val="tx1"/>
                </a:solidFill>
              </a:rPr>
              <a:t>hấp</a:t>
            </a:r>
            <a:r>
              <a:rPr lang="en-US" sz="2400" dirty="0">
                <a:solidFill>
                  <a:schemeClr val="tx1"/>
                </a:solidFill>
              </a:rPr>
              <a:t> </a:t>
            </a:r>
            <a:r>
              <a:rPr lang="en-US" sz="2400" dirty="0" err="1">
                <a:solidFill>
                  <a:schemeClr val="tx1"/>
                </a:solidFill>
              </a:rPr>
              <a:t>dẫn</a:t>
            </a:r>
            <a:r>
              <a:rPr lang="en-US" sz="2400" dirty="0">
                <a:solidFill>
                  <a:schemeClr val="tx1"/>
                </a:solidFill>
              </a:rPr>
              <a:t>.</a:t>
            </a:r>
          </a:p>
        </p:txBody>
      </p:sp>
      <p:sp>
        <p:nvSpPr>
          <p:cNvPr id="6" name="Flowchart: Alternate Process 5"/>
          <p:cNvSpPr/>
          <p:nvPr/>
        </p:nvSpPr>
        <p:spPr>
          <a:xfrm>
            <a:off x="5984965" y="1541413"/>
            <a:ext cx="5967549" cy="203780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err="1">
                <a:solidFill>
                  <a:schemeClr val="tx1"/>
                </a:solidFill>
              </a:rPr>
              <a:t>Luôn</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viên</a:t>
            </a:r>
            <a:r>
              <a:rPr lang="en-US" sz="2400" dirty="0">
                <a:solidFill>
                  <a:schemeClr val="tx1"/>
                </a:solidFill>
              </a:rPr>
              <a:t>, </a:t>
            </a:r>
            <a:r>
              <a:rPr lang="en-US" sz="2400" dirty="0" err="1">
                <a:solidFill>
                  <a:schemeClr val="tx1"/>
                </a:solidFill>
              </a:rPr>
              <a:t>khích</a:t>
            </a:r>
            <a:r>
              <a:rPr lang="en-US" sz="2400" dirty="0">
                <a:solidFill>
                  <a:schemeClr val="tx1"/>
                </a:solidFill>
              </a:rPr>
              <a:t> </a:t>
            </a:r>
            <a:r>
              <a:rPr lang="en-US" sz="2400" dirty="0" err="1">
                <a:solidFill>
                  <a:schemeClr val="tx1"/>
                </a:solidFill>
              </a:rPr>
              <a:t>lệ</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phát</a:t>
            </a:r>
            <a:r>
              <a:rPr lang="en-US" sz="2400" dirty="0">
                <a:solidFill>
                  <a:schemeClr val="tx1"/>
                </a:solidFill>
              </a:rPr>
              <a:t> </a:t>
            </a:r>
            <a:r>
              <a:rPr lang="en-US" sz="2400" dirty="0" err="1">
                <a:solidFill>
                  <a:schemeClr val="tx1"/>
                </a:solidFill>
              </a:rPr>
              <a:t>huy</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sáng</a:t>
            </a:r>
            <a:r>
              <a:rPr lang="en-US" sz="2400" dirty="0">
                <a:solidFill>
                  <a:schemeClr val="tx1"/>
                </a:solidFill>
              </a:rPr>
              <a:t> </a:t>
            </a:r>
            <a:r>
              <a:rPr lang="en-US" sz="2400" dirty="0" err="1">
                <a:solidFill>
                  <a:schemeClr val="tx1"/>
                </a:solidFill>
              </a:rPr>
              <a:t>tạo</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mình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giờ</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Chú</a:t>
            </a:r>
            <a:r>
              <a:rPr lang="en-US" sz="2400" dirty="0">
                <a:solidFill>
                  <a:schemeClr val="tx1"/>
                </a:solidFill>
              </a:rPr>
              <a:t> </a:t>
            </a:r>
            <a:r>
              <a:rPr lang="en-US" sz="2400" dirty="0" err="1">
                <a:solidFill>
                  <a:schemeClr val="tx1"/>
                </a:solidFill>
              </a:rPr>
              <a:t>trọng</a:t>
            </a:r>
            <a:r>
              <a:rPr lang="en-US" sz="2400" dirty="0">
                <a:solidFill>
                  <a:schemeClr val="tx1"/>
                </a:solidFill>
              </a:rPr>
              <a:t> </a:t>
            </a:r>
            <a:r>
              <a:rPr lang="en-US" sz="2400" dirty="0" err="1">
                <a:solidFill>
                  <a:schemeClr val="tx1"/>
                </a:solidFill>
              </a:rPr>
              <a:t>bồi</a:t>
            </a:r>
            <a:r>
              <a:rPr lang="en-US" sz="2400" dirty="0">
                <a:solidFill>
                  <a:schemeClr val="tx1"/>
                </a:solidFill>
              </a:rPr>
              <a:t> </a:t>
            </a:r>
            <a:r>
              <a:rPr lang="en-US" sz="2400" dirty="0" err="1">
                <a:solidFill>
                  <a:schemeClr val="tx1"/>
                </a:solidFill>
              </a:rPr>
              <a:t>dưỡng</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khiếu</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làm</a:t>
            </a:r>
            <a:r>
              <a:rPr lang="en-US" sz="2400" dirty="0">
                <a:solidFill>
                  <a:schemeClr val="tx1"/>
                </a:solidFill>
              </a:rPr>
              <a:t> </a:t>
            </a:r>
            <a:r>
              <a:rPr lang="en-US" sz="2400" dirty="0" err="1">
                <a:solidFill>
                  <a:schemeClr val="tx1"/>
                </a:solidFill>
              </a:rPr>
              <a:t>nòng</a:t>
            </a:r>
            <a:r>
              <a:rPr lang="en-US" sz="2400" dirty="0">
                <a:solidFill>
                  <a:schemeClr val="tx1"/>
                </a:solidFill>
              </a:rPr>
              <a:t> </a:t>
            </a:r>
            <a:r>
              <a:rPr lang="en-US" sz="2400" dirty="0" err="1">
                <a:solidFill>
                  <a:schemeClr val="tx1"/>
                </a:solidFill>
              </a:rPr>
              <a:t>cốt</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lớp</a:t>
            </a:r>
            <a:r>
              <a:rPr lang="en-US" sz="2400" dirty="0">
                <a:solidFill>
                  <a:schemeClr val="tx1"/>
                </a:solidFill>
              </a:rPr>
              <a:t>.</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a:off x="4441371" y="1018901"/>
            <a:ext cx="1349828" cy="47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52158" y="1018901"/>
            <a:ext cx="1236618" cy="47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Alternate Process 6"/>
          <p:cNvSpPr/>
          <p:nvPr/>
        </p:nvSpPr>
        <p:spPr>
          <a:xfrm>
            <a:off x="509452" y="3762104"/>
            <a:ext cx="11443062" cy="300445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a:t>
            </a:r>
            <a:r>
              <a:rPr lang="nl-NL" sz="2400" dirty="0">
                <a:solidFill>
                  <a:schemeClr val="tx1"/>
                </a:solidFill>
              </a:rPr>
              <a:t>Trên đây là một số giải pháp mà giáo viên dạy Mĩ thuật của trường TH An </a:t>
            </a:r>
            <a:r>
              <a:rPr lang="nl-NL" sz="2400" dirty="0" smtClean="0">
                <a:solidFill>
                  <a:schemeClr val="tx1"/>
                </a:solidFill>
              </a:rPr>
              <a:t>Thái </a:t>
            </a:r>
            <a:r>
              <a:rPr lang="nl-NL" sz="2400" dirty="0">
                <a:solidFill>
                  <a:schemeClr val="tx1"/>
                </a:solidFill>
              </a:rPr>
              <a:t>đã áp dụng thành công vào dạy học môn Mĩ thuật, góp phần nâng cao chất lượng học tập của học sinh.</a:t>
            </a:r>
            <a:r>
              <a:rPr lang="en-US" sz="2400" dirty="0">
                <a:solidFill>
                  <a:schemeClr val="tx1"/>
                </a:solidFill>
              </a:rPr>
              <a:t> </a:t>
            </a:r>
            <a:r>
              <a:rPr lang="en-US" sz="2400" dirty="0" err="1">
                <a:solidFill>
                  <a:schemeClr val="tx1"/>
                </a:solidFill>
              </a:rPr>
              <a:t>Trên</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dụng</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giải</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này</a:t>
            </a:r>
            <a:r>
              <a:rPr lang="en-US" sz="2400" dirty="0">
                <a:solidFill>
                  <a:schemeClr val="tx1"/>
                </a:solidFill>
              </a:rPr>
              <a:t> </a:t>
            </a:r>
            <a:r>
              <a:rPr lang="en-US" sz="2400" dirty="0" err="1">
                <a:solidFill>
                  <a:schemeClr val="tx1"/>
                </a:solidFill>
              </a:rPr>
              <a:t>mới</a:t>
            </a:r>
            <a:r>
              <a:rPr lang="en-US" sz="2400" dirty="0">
                <a:solidFill>
                  <a:schemeClr val="tx1"/>
                </a:solidFill>
              </a:rPr>
              <a:t> </a:t>
            </a:r>
            <a:r>
              <a:rPr lang="en-US" sz="2400" dirty="0" err="1">
                <a:solidFill>
                  <a:schemeClr val="tx1"/>
                </a:solidFill>
              </a:rPr>
              <a:t>chỉ</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phạm</a:t>
            </a:r>
            <a:r>
              <a:rPr lang="en-US" sz="2400" dirty="0">
                <a:solidFill>
                  <a:schemeClr val="tx1"/>
                </a:solidFill>
              </a:rPr>
              <a:t> vi </a:t>
            </a:r>
            <a:r>
              <a:rPr lang="en-US" sz="2400" dirty="0" err="1">
                <a:solidFill>
                  <a:schemeClr val="tx1"/>
                </a:solidFill>
              </a:rPr>
              <a:t>hẹp</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thời</a:t>
            </a:r>
            <a:r>
              <a:rPr lang="en-US" sz="2400" dirty="0">
                <a:solidFill>
                  <a:schemeClr val="tx1"/>
                </a:solidFill>
              </a:rPr>
              <a:t> </a:t>
            </a:r>
            <a:r>
              <a:rPr lang="en-US" sz="2400" dirty="0" err="1">
                <a:solidFill>
                  <a:schemeClr val="tx1"/>
                </a:solidFill>
              </a:rPr>
              <a:t>gian</a:t>
            </a:r>
            <a:r>
              <a:rPr lang="en-US" sz="2400" dirty="0">
                <a:solidFill>
                  <a:schemeClr val="tx1"/>
                </a:solidFill>
              </a:rPr>
              <a:t> </a:t>
            </a:r>
            <a:r>
              <a:rPr lang="en-US" sz="2400" dirty="0" err="1">
                <a:solidFill>
                  <a:schemeClr val="tx1"/>
                </a:solidFill>
              </a:rPr>
              <a:t>ngắn</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cũng</a:t>
            </a:r>
            <a:r>
              <a:rPr lang="en-US" sz="2400" dirty="0">
                <a:solidFill>
                  <a:schemeClr val="tx1"/>
                </a:solidFill>
              </a:rPr>
              <a:t> </a:t>
            </a:r>
            <a:r>
              <a:rPr lang="en-US" sz="2400" dirty="0" err="1">
                <a:solidFill>
                  <a:schemeClr val="tx1"/>
                </a:solidFill>
              </a:rPr>
              <a:t>chưa</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toàn</a:t>
            </a:r>
            <a:r>
              <a:rPr lang="en-US" sz="2400" dirty="0">
                <a:solidFill>
                  <a:schemeClr val="tx1"/>
                </a:solidFill>
              </a:rPr>
              <a:t> </a:t>
            </a:r>
            <a:r>
              <a:rPr lang="en-US" sz="2400" dirty="0" err="1">
                <a:solidFill>
                  <a:schemeClr val="tx1"/>
                </a:solidFill>
              </a:rPr>
              <a:t>diện</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chính</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nhất</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ưu</a:t>
            </a:r>
            <a:r>
              <a:rPr lang="en-US" sz="2400" dirty="0">
                <a:solidFill>
                  <a:schemeClr val="tx1"/>
                </a:solidFill>
              </a:rPr>
              <a:t> </a:t>
            </a:r>
            <a:r>
              <a:rPr lang="en-US" sz="2400" dirty="0" err="1">
                <a:solidFill>
                  <a:schemeClr val="tx1"/>
                </a:solidFill>
              </a:rPr>
              <a:t>điểm</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hạn</a:t>
            </a:r>
            <a:r>
              <a:rPr lang="en-US" sz="2400" dirty="0">
                <a:solidFill>
                  <a:schemeClr val="tx1"/>
                </a:solidFill>
              </a:rPr>
              <a:t> </a:t>
            </a:r>
            <a:r>
              <a:rPr lang="en-US" sz="2400" dirty="0" err="1">
                <a:solidFill>
                  <a:schemeClr val="tx1"/>
                </a:solidFill>
              </a:rPr>
              <a:t>chế</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smtClean="0">
                <a:solidFill>
                  <a:schemeClr val="tx1"/>
                </a:solidFill>
              </a:rPr>
              <a:t>Giáo</a:t>
            </a:r>
            <a:r>
              <a:rPr lang="en-US" sz="2400" dirty="0" smtClean="0">
                <a:solidFill>
                  <a:schemeClr val="tx1"/>
                </a:solidFill>
              </a:rPr>
              <a:t> </a:t>
            </a:r>
            <a:r>
              <a:rPr lang="en-US" sz="2400" dirty="0" err="1" smtClean="0">
                <a:solidFill>
                  <a:schemeClr val="tx1"/>
                </a:solidFill>
              </a:rPr>
              <a:t>viênr</a:t>
            </a:r>
            <a:r>
              <a:rPr lang="en-US" sz="2400" dirty="0" smtClean="0">
                <a:solidFill>
                  <a:schemeClr val="tx1"/>
                </a:solidFill>
              </a:rPr>
              <a:t> </a:t>
            </a:r>
            <a:r>
              <a:rPr lang="en-US" sz="2400" dirty="0" err="1" smtClean="0">
                <a:solidFill>
                  <a:schemeClr val="tx1"/>
                </a:solidFill>
              </a:rPr>
              <a:t>ất</a:t>
            </a:r>
            <a:r>
              <a:rPr lang="en-US" sz="2400" dirty="0" smtClean="0">
                <a:solidFill>
                  <a:schemeClr val="tx1"/>
                </a:solidFill>
              </a:rPr>
              <a:t> </a:t>
            </a:r>
            <a:r>
              <a:rPr lang="en-US" sz="2400" dirty="0" err="1">
                <a:solidFill>
                  <a:schemeClr val="tx1"/>
                </a:solidFill>
              </a:rPr>
              <a:t>mong</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góp</a:t>
            </a:r>
            <a:r>
              <a:rPr lang="en-US" sz="2400" dirty="0">
                <a:solidFill>
                  <a:schemeClr val="tx1"/>
                </a:solidFill>
              </a:rPr>
              <a:t> ý </a:t>
            </a:r>
            <a:r>
              <a:rPr lang="en-US" sz="2400" dirty="0" err="1">
                <a:solidFill>
                  <a:schemeClr val="tx1"/>
                </a:solidFill>
              </a:rPr>
              <a:t>chân</a:t>
            </a:r>
            <a:r>
              <a:rPr lang="en-US" sz="2400" dirty="0">
                <a:solidFill>
                  <a:schemeClr val="tx1"/>
                </a:solidFill>
              </a:rPr>
              <a:t> </a:t>
            </a:r>
            <a:r>
              <a:rPr lang="en-US" sz="2400" dirty="0" err="1">
                <a:solidFill>
                  <a:schemeClr val="tx1"/>
                </a:solidFill>
              </a:rPr>
              <a:t>thành</a:t>
            </a:r>
            <a:r>
              <a:rPr lang="en-US" sz="2400" dirty="0">
                <a:solidFill>
                  <a:schemeClr val="tx1"/>
                </a:solidFill>
              </a:rPr>
              <a:t> </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a:solidFill>
                  <a:schemeClr val="tx1"/>
                </a:solidFill>
              </a:rPr>
              <a:t>đồng</a:t>
            </a:r>
            <a:r>
              <a:rPr lang="en-US" sz="2400" dirty="0">
                <a:solidFill>
                  <a:schemeClr val="tx1"/>
                </a:solidFill>
              </a:rPr>
              <a:t> </a:t>
            </a:r>
            <a:r>
              <a:rPr lang="en-US" sz="2400" dirty="0" err="1">
                <a:solidFill>
                  <a:schemeClr val="tx1"/>
                </a:solidFill>
              </a:rPr>
              <a:t>nghiệp</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giải</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này</a:t>
            </a:r>
            <a:r>
              <a:rPr lang="en-US" sz="2400" dirty="0">
                <a:solidFill>
                  <a:schemeClr val="tx1"/>
                </a:solidFill>
              </a:rPr>
              <a:t> </a:t>
            </a:r>
            <a:r>
              <a:rPr lang="en-US" sz="2400" dirty="0" err="1">
                <a:solidFill>
                  <a:schemeClr val="tx1"/>
                </a:solidFill>
              </a:rPr>
              <a:t>ngày</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hoàn</a:t>
            </a:r>
            <a:r>
              <a:rPr lang="en-US" sz="2400" dirty="0">
                <a:solidFill>
                  <a:schemeClr val="tx1"/>
                </a:solidFill>
              </a:rPr>
              <a:t> </a:t>
            </a:r>
            <a:r>
              <a:rPr lang="en-US" sz="2400" dirty="0" err="1">
                <a:solidFill>
                  <a:schemeClr val="tx1"/>
                </a:solidFill>
              </a:rPr>
              <a:t>thiện</a:t>
            </a:r>
            <a:r>
              <a:rPr lang="en-US" sz="2400" dirty="0">
                <a:solidFill>
                  <a:schemeClr val="tx1"/>
                </a:solidFill>
              </a:rPr>
              <a:t> </a:t>
            </a:r>
            <a:r>
              <a:rPr lang="en-US" sz="2400" dirty="0" err="1">
                <a:solidFill>
                  <a:schemeClr val="tx1"/>
                </a:solidFill>
              </a:rPr>
              <a:t>hơn</a:t>
            </a:r>
            <a:r>
              <a:rPr lang="en-US" sz="2400" dirty="0">
                <a:solidFill>
                  <a:schemeClr val="tx1"/>
                </a:solidFill>
              </a:rPr>
              <a:t>.</a:t>
            </a:r>
          </a:p>
          <a:p>
            <a:r>
              <a:rPr lang="en-US" sz="2400" dirty="0">
                <a:solidFill>
                  <a:schemeClr val="tx1"/>
                </a:solidFill>
              </a:rPr>
              <a:t> </a:t>
            </a:r>
          </a:p>
        </p:txBody>
      </p:sp>
    </p:spTree>
    <p:extLst>
      <p:ext uri="{BB962C8B-B14F-4D97-AF65-F5344CB8AC3E}">
        <p14:creationId xmlns:p14="http://schemas.microsoft.com/office/powerpoint/2010/main" val="192332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814479"/>
            <a:ext cx="10668000" cy="4339650"/>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Tài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khảo</a:t>
            </a:r>
            <a:endParaRPr lang="en-US" sz="2800" b="1" dirty="0">
              <a:latin typeface="Times New Roman" panose="02020603050405020304" pitchFamily="18" charset="0"/>
              <a:cs typeface="Times New Roman" panose="02020603050405020304" pitchFamily="18" charset="0"/>
            </a:endParaRPr>
          </a:p>
          <a:p>
            <a:pPr algn="ctr"/>
            <a:endParaRPr lang="nl-NL"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1. Sách học sinh, sách giáo viên Mĩ thuật lớp </a:t>
            </a:r>
            <a:r>
              <a:rPr lang="nl-NL"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p>
            <a:pPr>
              <a:lnSpc>
                <a:spcPct val="150000"/>
              </a:lnSpc>
            </a:pPr>
            <a:r>
              <a:rPr lang="nl-NL" sz="2800" dirty="0">
                <a:latin typeface="Times New Roman" panose="02020603050405020304" pitchFamily="18" charset="0"/>
                <a:cs typeface="Times New Roman" panose="02020603050405020304" pitchFamily="18" charset="0"/>
              </a:rPr>
              <a:t>	2. Tài liệu dạy lớp </a:t>
            </a:r>
            <a:r>
              <a:rPr lang="nl-NL" sz="2800" dirty="0" smtClean="0">
                <a:latin typeface="Times New Roman" panose="02020603050405020304" pitchFamily="18" charset="0"/>
                <a:cs typeface="Times New Roman" panose="02020603050405020304" pitchFamily="18" charset="0"/>
              </a:rPr>
              <a:t>4 </a:t>
            </a:r>
            <a:r>
              <a:rPr lang="nl-NL" sz="2800" dirty="0">
                <a:latin typeface="Times New Roman" panose="02020603050405020304" pitchFamily="18" charset="0"/>
                <a:cs typeface="Times New Roman" panose="02020603050405020304" pitchFamily="18" charset="0"/>
              </a:rPr>
              <a:t>theo chương trình tiểu học mới.</a:t>
            </a:r>
            <a:endParaRPr lang="en-US" sz="2800" dirty="0">
              <a:latin typeface="Times New Roman" panose="02020603050405020304" pitchFamily="18" charset="0"/>
              <a:cs typeface="Times New Roman" panose="02020603050405020304" pitchFamily="18" charset="0"/>
            </a:endParaRPr>
          </a:p>
          <a:p>
            <a:pPr>
              <a:lnSpc>
                <a:spcPct val="150000"/>
              </a:lnSpc>
            </a:pPr>
            <a:r>
              <a:rPr lang="nl-NL" sz="2800" dirty="0">
                <a:latin typeface="Times New Roman" panose="02020603050405020304" pitchFamily="18" charset="0"/>
                <a:cs typeface="Times New Roman" panose="02020603050405020304" pitchFamily="18" charset="0"/>
              </a:rPr>
              <a:t>	3. Tài liệu tập huấn thay sách giáo khoa môn Mĩ thuật bậc tiểu học.</a:t>
            </a:r>
            <a:endParaRPr lang="en-US" sz="2800" dirty="0">
              <a:latin typeface="Times New Roman" panose="02020603050405020304" pitchFamily="18" charset="0"/>
              <a:cs typeface="Times New Roman" panose="02020603050405020304" pitchFamily="18" charset="0"/>
            </a:endParaRPr>
          </a:p>
          <a:p>
            <a:pPr>
              <a:lnSpc>
                <a:spcPct val="150000"/>
              </a:lnSpc>
            </a:pPr>
            <a:r>
              <a:rPr lang="nl-NL" sz="2800" dirty="0">
                <a:latin typeface="Times New Roman" panose="02020603050405020304" pitchFamily="18" charset="0"/>
                <a:cs typeface="Times New Roman" panose="02020603050405020304" pitchFamily="18" charset="0"/>
              </a:rPr>
              <a:t>	4. Tài liệu bồi dưỡng thường xuyên môn Mĩ thuật - NXB GD.</a:t>
            </a:r>
            <a:endParaRPr lang="en-US" sz="2800" dirty="0">
              <a:latin typeface="Times New Roman" panose="02020603050405020304" pitchFamily="18" charset="0"/>
              <a:cs typeface="Times New Roman" panose="02020603050405020304" pitchFamily="18" charset="0"/>
            </a:endParaRPr>
          </a:p>
          <a:p>
            <a:pPr>
              <a:lnSpc>
                <a:spcPct val="150000"/>
              </a:lnSpc>
            </a:pPr>
            <a:r>
              <a:rPr lang="nl-NL" sz="2800" dirty="0">
                <a:latin typeface="Times New Roman" panose="02020603050405020304" pitchFamily="18" charset="0"/>
                <a:cs typeface="Times New Roman" panose="02020603050405020304" pitchFamily="18" charset="0"/>
              </a:rPr>
              <a:t>	5. Tài liệu đổi mới phương pháp dạy học ở tiểu học.</a:t>
            </a:r>
            <a:endParaRPr lang="en-US" sz="28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454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21955" y="317870"/>
            <a:ext cx="4334627" cy="641253"/>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FF0000"/>
                </a:solidFill>
                <a:latin typeface="Times New Roman" panose="02020603050405020304" pitchFamily="18" charset="0"/>
                <a:cs typeface="Times New Roman" panose="02020603050405020304" pitchFamily="18" charset="0"/>
              </a:rPr>
              <a:t>I. </a:t>
            </a:r>
            <a:r>
              <a:rPr lang="en-US" sz="2000" b="1" dirty="0" smtClean="0">
                <a:solidFill>
                  <a:srgbClr val="FF0000"/>
                </a:solidFill>
                <a:latin typeface="Times New Roman" panose="02020603050405020304" pitchFamily="18" charset="0"/>
                <a:cs typeface="Times New Roman" panose="02020603050405020304" pitchFamily="18" charset="0"/>
              </a:rPr>
              <a:t>MỤC TIÊU</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07327" y="1410790"/>
            <a:ext cx="10809609" cy="188105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alibri (bo"/>
              </a:rPr>
              <a:t>        </a:t>
            </a:r>
            <a:r>
              <a:rPr lang="en-US" sz="2000" dirty="0" err="1" smtClean="0">
                <a:solidFill>
                  <a:schemeClr val="tx1"/>
                </a:solidFill>
                <a:latin typeface="Times New Roman" pitchFamily="18" charset="0"/>
                <a:cs typeface="Times New Roman" pitchFamily="18" charset="0"/>
              </a:rPr>
              <a:t>Nâng</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chuyên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khối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GV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hợp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tiễn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ứng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yêu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cầu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đổi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a:t>
            </a:r>
          </a:p>
          <a:p>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Giúp giáo viên vận dụng đổi mới phương pháp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kế</a:t>
            </a: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dạy học linh hoạt, sáng tạo đổi mới về nội dung và hình thức tổ chức sinh hoạt chuyên môn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Tiểu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vi-VN"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p:txBody>
      </p:sp>
      <p:sp>
        <p:nvSpPr>
          <p:cNvPr id="10" name="Rounded Rectangle 9"/>
          <p:cNvSpPr/>
          <p:nvPr/>
        </p:nvSpPr>
        <p:spPr>
          <a:xfrm>
            <a:off x="597526" y="3640184"/>
            <a:ext cx="10809609" cy="188105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alibri (bo"/>
              </a:rPr>
              <a:t>        </a:t>
            </a:r>
            <a:r>
              <a:rPr lang="en-US" sz="2000" dirty="0" err="1">
                <a:solidFill>
                  <a:schemeClr val="tx1"/>
                </a:solidFill>
                <a:latin typeface="Times New Roman" pitchFamily="18" charset="0"/>
                <a:cs typeface="Times New Roman" pitchFamily="18" charset="0"/>
              </a:rPr>
              <a:t>Phát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huy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hợp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giúp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em</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hoạt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thúc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đẩy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cuộc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sống</a:t>
            </a:r>
            <a:r>
              <a:rPr lang="en-US" sz="2000" dirty="0">
                <a:solidFill>
                  <a:schemeClr val="tx1"/>
                </a:solidFill>
                <a:latin typeface="Times New Roman" pitchFamily="18" charset="0"/>
                <a:cs typeface="Times New Roman" pitchFamily="18" charset="0"/>
              </a:rPr>
              <a:t>.</a:t>
            </a:r>
          </a:p>
          <a:p>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sẵn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lĩnh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rèn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luyện</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tế</a:t>
            </a:r>
            <a:r>
              <a:rPr lang="en-US" sz="2000"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endParaRPr lang="en-US" sz="2000" dirty="0">
              <a:solidFill>
                <a:schemeClr val="tx1"/>
              </a:solidFill>
              <a:latin typeface="Calibri (body)"/>
              <a:cs typeface="Calibri" panose="020F0502020204030204" pitchFamily="34" charset="0"/>
            </a:endParaRPr>
          </a:p>
        </p:txBody>
      </p:sp>
    </p:spTree>
    <p:extLst>
      <p:ext uri="{BB962C8B-B14F-4D97-AF65-F5344CB8AC3E}">
        <p14:creationId xmlns:p14="http://schemas.microsoft.com/office/powerpoint/2010/main" val="21230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2169994" y="2428726"/>
            <a:ext cx="7001301" cy="523220"/>
          </a:xfrm>
          <a:prstGeom prst="rect">
            <a:avLst/>
          </a:prstGeom>
        </p:spPr>
        <p:txBody>
          <a:bodyPr wrap="square">
            <a:spAutoFit/>
          </a:bodyPr>
          <a:lstStyle/>
          <a:p>
            <a:pPr algn="ctr">
              <a:spcBef>
                <a:spcPts val="600"/>
              </a:spcBef>
            </a:pPr>
            <a:r>
              <a:rPr lang="en-US" altLang="en-US" sz="2800" b="1" dirty="0">
                <a:ln/>
                <a:solidFill>
                  <a:srgbClr val="FD241F"/>
                </a:solidFill>
                <a:latin typeface="Times New Roman" panose="02020603050405020304" pitchFamily="18" charset="0"/>
                <a:cs typeface="Times New Roman" panose="02020603050405020304" pitchFamily="18" charset="0"/>
              </a:rPr>
              <a:t>XIN TRÂN TRỌNG CẢM ƠN </a:t>
            </a:r>
          </a:p>
        </p:txBody>
      </p:sp>
      <p:sp>
        <p:nvSpPr>
          <p:cNvPr id="4" name="Rectangle 3"/>
          <p:cNvSpPr/>
          <p:nvPr/>
        </p:nvSpPr>
        <p:spPr>
          <a:xfrm>
            <a:off x="2060811" y="3165955"/>
            <a:ext cx="7110484" cy="1089529"/>
          </a:xfrm>
          <a:prstGeom prst="rect">
            <a:avLst/>
          </a:prstGeom>
        </p:spPr>
        <p:txBody>
          <a:bodyPr wrap="square">
            <a:spAutoFit/>
          </a:bodyPr>
          <a:lstStyle/>
          <a:p>
            <a:pPr algn="ctr">
              <a:lnSpc>
                <a:spcPct val="90000"/>
              </a:lnSpc>
              <a:spcBef>
                <a:spcPts val="600"/>
              </a:spcBef>
            </a:pP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Chúc</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các</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thầy</a:t>
            </a:r>
            <a:r>
              <a:rPr lang="en-US" altLang="en-US" sz="3600" b="1" dirty="0"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cô</a:t>
            </a:r>
            <a:r>
              <a:rPr lang="en-US" altLang="en-US" sz="3600" b="1" dirty="0"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luôn</a:t>
            </a:r>
            <a:r>
              <a:rPr lang="en-US" altLang="en-US" sz="3600" b="1" dirty="0"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mạnh</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khỏe</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hạnh</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phúc</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và</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thành</a:t>
            </a:r>
            <a:r>
              <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3600" b="1" dirty="0" err="1">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đạt</a:t>
            </a:r>
            <a:r>
              <a:rPr lang="en-US" altLang="en-US" sz="3600" b="1" dirty="0" smtClean="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endParaRPr lang="en-US" altLang="en-US" sz="3600" b="1" dirty="0">
              <a:solidFill>
                <a:schemeClr val="tx2"/>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16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7327" y="653143"/>
            <a:ext cx="10809609" cy="291301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itchFamily="18" charset="0"/>
                <a:cs typeface="Times New Roman" pitchFamily="18" charset="0"/>
              </a:rPr>
              <a:t>Chương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giúp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triển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mối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giữa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ý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trọng</a:t>
            </a:r>
            <a:r>
              <a:rPr lang="en-US" sz="2000" dirty="0">
                <a:solidFill>
                  <a:schemeClr val="tx1"/>
                </a:solidFill>
                <a:latin typeface="Times New Roman" pitchFamily="18" charset="0"/>
                <a:cs typeface="Times New Roman" pitchFamily="18" charset="0"/>
              </a:rPr>
              <a:t> di </a:t>
            </a:r>
            <a:r>
              <a:rPr lang="en-US" sz="2000" dirty="0" err="1">
                <a:solidFill>
                  <a:schemeClr val="tx1"/>
                </a:solidFill>
                <a:latin typeface="Times New Roman" pitchFamily="18" charset="0"/>
                <a:cs typeface="Times New Roman" pitchFamily="18" charset="0"/>
              </a:rPr>
              <a:t>sản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ứng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hiểu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tổng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thị</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hướng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nhiều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góp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phần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triển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yêu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nước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chỉ</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trung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chủ</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giao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hợp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quyết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vấn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tạo</a:t>
            </a:r>
            <a:r>
              <a:rPr lang="en-US" sz="2000" dirty="0">
                <a:solidFill>
                  <a:schemeClr val="tx1"/>
                </a:solidFill>
                <a:latin typeface="Times New Roman" pitchFamily="18" charset="0"/>
                <a:cs typeface="Times New Roman" pitchFamily="18" charset="0"/>
              </a:rPr>
              <a:t>.</a:t>
            </a:r>
          </a:p>
          <a:p>
            <a:endParaRPr lang="en-US" sz="2000" dirty="0">
              <a:solidFill>
                <a:schemeClr val="tx1"/>
              </a:solidFill>
              <a:latin typeface="Calibri (body)"/>
              <a:cs typeface="Calibri" panose="020F0502020204030204" pitchFamily="34" charset="0"/>
            </a:endParaRPr>
          </a:p>
        </p:txBody>
      </p:sp>
      <p:sp>
        <p:nvSpPr>
          <p:cNvPr id="3" name="Rounded Rectangle 2"/>
          <p:cNvSpPr/>
          <p:nvPr/>
        </p:nvSpPr>
        <p:spPr>
          <a:xfrm>
            <a:off x="746664" y="3796939"/>
            <a:ext cx="10809609" cy="22642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latin typeface="Times New Roman" pitchFamily="18" charset="0"/>
                <a:cs typeface="Times New Roman" pitchFamily="18" charset="0"/>
              </a:rPr>
              <a:t>Môn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Mĩ</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thuật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giúp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học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sinh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thành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triển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mĩ</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thuật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qua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xúc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tưởng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tượng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thành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vấn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quen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tìm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vẻ</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đẹp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nghệ</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thuật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thành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học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góp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thành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yêu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chỉ</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28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310185" y="317870"/>
            <a:ext cx="4435523" cy="641253"/>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FF0000"/>
                </a:solidFill>
                <a:latin typeface="Times New Roman" panose="02020603050405020304" pitchFamily="18" charset="0"/>
                <a:cs typeface="Times New Roman" panose="02020603050405020304" pitchFamily="18" charset="0"/>
              </a:rPr>
              <a:t>II. </a:t>
            </a:r>
            <a:r>
              <a:rPr lang="en-US" sz="2000" b="1" dirty="0" smtClean="0">
                <a:solidFill>
                  <a:srgbClr val="FF0000"/>
                </a:solidFill>
                <a:latin typeface="Times New Roman" panose="02020603050405020304" pitchFamily="18" charset="0"/>
                <a:cs typeface="Times New Roman" panose="02020603050405020304" pitchFamily="18" charset="0"/>
              </a:rPr>
              <a:t>THỰC TRẠNG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1310185" y="1100535"/>
            <a:ext cx="3070746" cy="7331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anose="02020603050405020304" pitchFamily="18" charset="0"/>
              </a:rPr>
              <a:t>1</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itchFamily="18" charset="0"/>
                <a:cs typeface="Times New Roman" pitchFamily="18" charset="0"/>
              </a:rPr>
              <a:t>Thuận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lợi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Flowchart: Terminator 6"/>
          <p:cNvSpPr/>
          <p:nvPr/>
        </p:nvSpPr>
        <p:spPr>
          <a:xfrm>
            <a:off x="327546" y="1975144"/>
            <a:ext cx="11651094" cy="405989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t>
            </a:r>
            <a:r>
              <a:rPr lang="en-US" sz="2000" dirty="0" err="1" smtClean="0">
                <a:solidFill>
                  <a:schemeClr val="tx1"/>
                </a:solidFill>
              </a:rPr>
              <a:t>Chương</a:t>
            </a:r>
            <a:r>
              <a:rPr lang="en-US" sz="2000" dirty="0" smtClean="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theo</a:t>
            </a:r>
            <a:r>
              <a:rPr lang="en-US" sz="2000" dirty="0">
                <a:solidFill>
                  <a:schemeClr val="tx1"/>
                </a:solidFill>
              </a:rPr>
              <a:t> CTGDPT 2018 </a:t>
            </a:r>
            <a:r>
              <a:rPr lang="en-US" sz="2000" dirty="0" err="1">
                <a:solidFill>
                  <a:schemeClr val="tx1"/>
                </a:solidFill>
              </a:rPr>
              <a:t>được</a:t>
            </a:r>
            <a:r>
              <a:rPr lang="en-US" sz="2000" dirty="0">
                <a:solidFill>
                  <a:schemeClr val="tx1"/>
                </a:solidFill>
              </a:rPr>
              <a:t> </a:t>
            </a:r>
            <a:r>
              <a:rPr lang="en-US" sz="2000" dirty="0" err="1">
                <a:solidFill>
                  <a:schemeClr val="tx1"/>
                </a:solidFill>
              </a:rPr>
              <a:t>sự</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tâm</a:t>
            </a:r>
            <a:r>
              <a:rPr lang="en-US" sz="2000" dirty="0">
                <a:solidFill>
                  <a:schemeClr val="tx1"/>
                </a:solidFill>
              </a:rPr>
              <a:t>, </a:t>
            </a:r>
            <a:r>
              <a:rPr lang="en-US" sz="2000" dirty="0" err="1">
                <a:solidFill>
                  <a:schemeClr val="tx1"/>
                </a:solidFill>
              </a:rPr>
              <a:t>chỉ</a:t>
            </a:r>
            <a:r>
              <a:rPr lang="en-US" sz="2000" dirty="0">
                <a:solidFill>
                  <a:schemeClr val="tx1"/>
                </a:solidFill>
              </a:rPr>
              <a:t> </a:t>
            </a:r>
            <a:r>
              <a:rPr lang="en-US" sz="2000" dirty="0" err="1">
                <a:solidFill>
                  <a:schemeClr val="tx1"/>
                </a:solidFill>
              </a:rPr>
              <a:t>đạo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cấp</a:t>
            </a:r>
            <a:r>
              <a:rPr lang="en-US" sz="2000" dirty="0">
                <a:solidFill>
                  <a:schemeClr val="tx1"/>
                </a:solidFill>
              </a:rPr>
              <a:t> </a:t>
            </a:r>
            <a:r>
              <a:rPr lang="en-US" sz="2000" dirty="0" err="1">
                <a:solidFill>
                  <a:schemeClr val="tx1"/>
                </a:solidFill>
              </a:rPr>
              <a:t>quản</a:t>
            </a:r>
            <a:r>
              <a:rPr lang="en-US" sz="2000" dirty="0">
                <a:solidFill>
                  <a:schemeClr val="tx1"/>
                </a:solidFill>
              </a:rPr>
              <a:t> </a:t>
            </a:r>
            <a:r>
              <a:rPr lang="en-US" sz="2000" dirty="0" err="1">
                <a:solidFill>
                  <a:schemeClr val="tx1"/>
                </a:solidFill>
              </a:rPr>
              <a:t>lý</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dục</a:t>
            </a:r>
            <a:r>
              <a:rPr lang="en-US" sz="2000" dirty="0">
                <a:solidFill>
                  <a:schemeClr val="tx1"/>
                </a:solidFill>
              </a:rPr>
              <a:t>.</a:t>
            </a:r>
          </a:p>
          <a:p>
            <a:r>
              <a:rPr lang="en-US" sz="2000" dirty="0" smtClean="0">
                <a:solidFill>
                  <a:schemeClr val="tx1"/>
                </a:solidFill>
              </a:rPr>
              <a:t>        </a:t>
            </a:r>
            <a:r>
              <a:rPr lang="en-US" sz="2000" dirty="0" err="1" smtClean="0">
                <a:solidFill>
                  <a:schemeClr val="tx1"/>
                </a:solidFill>
              </a:rPr>
              <a:t>Chương</a:t>
            </a:r>
            <a:r>
              <a:rPr lang="en-US" sz="2000" dirty="0" smtClean="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mới</a:t>
            </a:r>
            <a:r>
              <a:rPr lang="en-US" sz="2000" dirty="0">
                <a:solidFill>
                  <a:schemeClr val="tx1"/>
                </a:solidFill>
              </a:rPr>
              <a:t> </a:t>
            </a:r>
            <a:r>
              <a:rPr lang="en-US" sz="2000" dirty="0" err="1">
                <a:solidFill>
                  <a:schemeClr val="tx1"/>
                </a:solidFill>
              </a:rPr>
              <a:t>này</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sự</a:t>
            </a:r>
            <a:r>
              <a:rPr lang="en-US" sz="2000" dirty="0">
                <a:solidFill>
                  <a:schemeClr val="tx1"/>
                </a:solidFill>
              </a:rPr>
              <a:t> </a:t>
            </a:r>
            <a:r>
              <a:rPr lang="en-US" sz="2000" dirty="0" err="1">
                <a:solidFill>
                  <a:schemeClr val="tx1"/>
                </a:solidFill>
              </a:rPr>
              <a:t>đồng</a:t>
            </a:r>
            <a:r>
              <a:rPr lang="en-US" sz="2000" dirty="0">
                <a:solidFill>
                  <a:schemeClr val="tx1"/>
                </a:solidFill>
              </a:rPr>
              <a:t> </a:t>
            </a:r>
            <a:r>
              <a:rPr lang="en-US" sz="2000" dirty="0" err="1">
                <a:solidFill>
                  <a:schemeClr val="tx1"/>
                </a:solidFill>
              </a:rPr>
              <a:t>thuận</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bậc</a:t>
            </a:r>
            <a:r>
              <a:rPr lang="en-US" sz="2000" dirty="0">
                <a:solidFill>
                  <a:schemeClr val="tx1"/>
                </a:solidFill>
              </a:rPr>
              <a:t> PHHS.</a:t>
            </a:r>
          </a:p>
          <a:p>
            <a:r>
              <a:rPr lang="en-US" sz="2000" dirty="0" err="1">
                <a:solidFill>
                  <a:schemeClr val="tx1"/>
                </a:solidFill>
              </a:rPr>
              <a:t>Giáo</a:t>
            </a:r>
            <a:r>
              <a:rPr lang="en-US" sz="2000" dirty="0">
                <a:solidFill>
                  <a:schemeClr val="tx1"/>
                </a:solidFill>
              </a:rPr>
              <a:t> </a:t>
            </a:r>
            <a:r>
              <a:rPr lang="en-US" sz="2000" dirty="0" err="1">
                <a:solidFill>
                  <a:schemeClr val="tx1"/>
                </a:solidFill>
              </a:rPr>
              <a:t>viên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bồi</a:t>
            </a:r>
            <a:r>
              <a:rPr lang="en-US" sz="2000" dirty="0">
                <a:solidFill>
                  <a:schemeClr val="tx1"/>
                </a:solidFill>
              </a:rPr>
              <a:t> </a:t>
            </a:r>
            <a:r>
              <a:rPr lang="en-US" sz="2000" dirty="0" err="1">
                <a:solidFill>
                  <a:schemeClr val="tx1"/>
                </a:solidFill>
              </a:rPr>
              <a:t>dưỡng</a:t>
            </a:r>
            <a:r>
              <a:rPr lang="en-US" sz="2000" dirty="0">
                <a:solidFill>
                  <a:schemeClr val="tx1"/>
                </a:solidFill>
              </a:rPr>
              <a:t> </a:t>
            </a:r>
            <a:r>
              <a:rPr lang="en-US" sz="2000" dirty="0" err="1">
                <a:solidFill>
                  <a:schemeClr val="tx1"/>
                </a:solidFill>
              </a:rPr>
              <a:t>đầy</a:t>
            </a:r>
            <a:r>
              <a:rPr lang="en-US" sz="2000" dirty="0">
                <a:solidFill>
                  <a:schemeClr val="tx1"/>
                </a:solidFill>
              </a:rPr>
              <a:t> </a:t>
            </a:r>
            <a:r>
              <a:rPr lang="en-US" sz="2000" dirty="0" err="1">
                <a:solidFill>
                  <a:schemeClr val="tx1"/>
                </a:solidFill>
              </a:rPr>
              <a:t>đủ</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buổi</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huấn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triển</a:t>
            </a:r>
            <a:r>
              <a:rPr lang="en-US" sz="2000" dirty="0">
                <a:solidFill>
                  <a:schemeClr val="tx1"/>
                </a:solidFill>
              </a:rPr>
              <a:t> </a:t>
            </a:r>
            <a:r>
              <a:rPr lang="en-US" sz="2000" dirty="0" err="1">
                <a:solidFill>
                  <a:schemeClr val="tx1"/>
                </a:solidFill>
              </a:rPr>
              <a:t>khai</a:t>
            </a:r>
            <a:r>
              <a:rPr lang="en-US" sz="2000" dirty="0">
                <a:solidFill>
                  <a:schemeClr val="tx1"/>
                </a:solidFill>
              </a:rPr>
              <a:t> </a:t>
            </a:r>
            <a:r>
              <a:rPr lang="en-US" sz="2000" dirty="0" err="1">
                <a:solidFill>
                  <a:schemeClr val="tx1"/>
                </a:solidFill>
              </a:rPr>
              <a:t>rất</a:t>
            </a:r>
            <a:r>
              <a:rPr lang="en-US" sz="2000" dirty="0">
                <a:solidFill>
                  <a:schemeClr val="tx1"/>
                </a:solidFill>
              </a:rPr>
              <a:t> </a:t>
            </a:r>
            <a:r>
              <a:rPr lang="en-US" sz="2000" dirty="0" err="1">
                <a:solidFill>
                  <a:schemeClr val="tx1"/>
                </a:solidFill>
              </a:rPr>
              <a:t>nhiều</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biện</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lớp</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về</a:t>
            </a:r>
            <a:r>
              <a:rPr lang="en-US" sz="2000" dirty="0">
                <a:solidFill>
                  <a:schemeClr val="tx1"/>
                </a:solidFill>
              </a:rPr>
              <a:t> </a:t>
            </a:r>
            <a:r>
              <a:rPr lang="en-US" sz="2000" dirty="0" err="1">
                <a:solidFill>
                  <a:schemeClr val="tx1"/>
                </a:solidFill>
              </a:rPr>
              <a:t>chương</a:t>
            </a:r>
            <a:r>
              <a:rPr lang="en-US" sz="2000" dirty="0">
                <a:solidFill>
                  <a:schemeClr val="tx1"/>
                </a:solidFill>
              </a:rPr>
              <a:t> </a:t>
            </a:r>
            <a:r>
              <a:rPr lang="en-US" sz="2000" dirty="0" err="1">
                <a:solidFill>
                  <a:schemeClr val="tx1"/>
                </a:solidFill>
              </a:rPr>
              <a:t>trình</a:t>
            </a:r>
            <a:r>
              <a:rPr lang="en-US" sz="2000" dirty="0">
                <a:solidFill>
                  <a:schemeClr val="tx1"/>
                </a:solidFill>
              </a:rPr>
              <a:t>  GDPT 2018.</a:t>
            </a:r>
          </a:p>
          <a:p>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rất</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thích</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thông</a:t>
            </a:r>
            <a:r>
              <a:rPr lang="en-US" sz="2000" dirty="0">
                <a:solidFill>
                  <a:schemeClr val="tx1"/>
                </a:solidFill>
              </a:rPr>
              <a:t> qua </a:t>
            </a:r>
            <a:r>
              <a:rPr lang="en-US" sz="2000" dirty="0" err="1">
                <a:solidFill>
                  <a:schemeClr val="tx1"/>
                </a:solidFill>
              </a:rPr>
              <a:t>việc</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hoạt</a:t>
            </a:r>
            <a:r>
              <a:rPr lang="en-US" sz="2000" dirty="0">
                <a:solidFill>
                  <a:schemeClr val="tx1"/>
                </a:solidFill>
              </a:rPr>
              <a:t> </a:t>
            </a:r>
            <a:r>
              <a:rPr lang="en-US" sz="2000" dirty="0" err="1">
                <a:solidFill>
                  <a:schemeClr val="tx1"/>
                </a:solidFill>
              </a:rPr>
              <a:t>động</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Mỹ</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mới</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biệt</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hoạt</a:t>
            </a:r>
            <a:r>
              <a:rPr lang="en-US" sz="2000" dirty="0">
                <a:solidFill>
                  <a:schemeClr val="tx1"/>
                </a:solidFill>
              </a:rPr>
              <a:t> </a:t>
            </a:r>
            <a:r>
              <a:rPr lang="en-US" sz="2000" dirty="0" err="1">
                <a:solidFill>
                  <a:schemeClr val="tx1"/>
                </a:solidFill>
              </a:rPr>
              <a:t>động</a:t>
            </a:r>
            <a:r>
              <a:rPr lang="en-US" sz="2000" dirty="0">
                <a:solidFill>
                  <a:schemeClr val="tx1"/>
                </a:solidFill>
              </a:rPr>
              <a:t> </a:t>
            </a:r>
            <a:r>
              <a:rPr lang="en-US" sz="2000" dirty="0" err="1">
                <a:solidFill>
                  <a:schemeClr val="tx1"/>
                </a:solidFill>
              </a:rPr>
              <a:t>nhóm</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kiện</a:t>
            </a:r>
            <a:r>
              <a:rPr lang="en-US" sz="2000" dirty="0">
                <a:solidFill>
                  <a:schemeClr val="tx1"/>
                </a:solidFill>
              </a:rPr>
              <a:t> </a:t>
            </a:r>
            <a:r>
              <a:rPr lang="en-US" sz="2000" dirty="0" err="1">
                <a:solidFill>
                  <a:schemeClr val="tx1"/>
                </a:solidFill>
              </a:rPr>
              <a:t>thuận</a:t>
            </a:r>
            <a:r>
              <a:rPr lang="en-US" sz="2000" dirty="0">
                <a:solidFill>
                  <a:schemeClr val="tx1"/>
                </a:solidFill>
              </a:rPr>
              <a:t> </a:t>
            </a:r>
            <a:r>
              <a:rPr lang="en-US" sz="2000" dirty="0" err="1">
                <a:solidFill>
                  <a:schemeClr val="tx1"/>
                </a:solidFill>
              </a:rPr>
              <a:t>lợi</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tâm</a:t>
            </a:r>
            <a:r>
              <a:rPr lang="en-US" sz="2000" dirty="0">
                <a:solidFill>
                  <a:schemeClr val="tx1"/>
                </a:solidFill>
              </a:rPr>
              <a:t> </a:t>
            </a:r>
            <a:r>
              <a:rPr lang="en-US" sz="2000" dirty="0" err="1">
                <a:solidFill>
                  <a:schemeClr val="tx1"/>
                </a:solidFill>
              </a:rPr>
              <a:t>lý</a:t>
            </a:r>
            <a:r>
              <a:rPr lang="en-US" sz="2000" dirty="0">
                <a:solidFill>
                  <a:schemeClr val="tx1"/>
                </a:solidFill>
              </a:rPr>
              <a:t> </a:t>
            </a:r>
            <a:r>
              <a:rPr lang="en-US" sz="2000" dirty="0" err="1">
                <a:solidFill>
                  <a:schemeClr val="tx1"/>
                </a:solidFill>
              </a:rPr>
              <a:t>thoải</a:t>
            </a:r>
            <a:r>
              <a:rPr lang="en-US" sz="2000" dirty="0">
                <a:solidFill>
                  <a:schemeClr val="tx1"/>
                </a:solidFill>
              </a:rPr>
              <a:t> </a:t>
            </a:r>
            <a:r>
              <a:rPr lang="en-US" sz="2000" dirty="0" err="1">
                <a:solidFill>
                  <a:schemeClr val="tx1"/>
                </a:solidFill>
              </a:rPr>
              <a:t>mái</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tạo</a:t>
            </a:r>
            <a:r>
              <a:rPr lang="en-US" sz="2000" dirty="0">
                <a:solidFill>
                  <a:schemeClr val="tx1"/>
                </a:solidFill>
              </a:rPr>
              <a:t> </a:t>
            </a:r>
            <a:r>
              <a:rPr lang="en-US" sz="2000" dirty="0" err="1">
                <a:solidFill>
                  <a:schemeClr val="tx1"/>
                </a:solidFill>
              </a:rPr>
              <a:t>nên</a:t>
            </a:r>
            <a:r>
              <a:rPr lang="en-US" sz="2000" dirty="0">
                <a:solidFill>
                  <a:schemeClr val="tx1"/>
                </a:solidFill>
              </a:rPr>
              <a:t> </a:t>
            </a:r>
            <a:r>
              <a:rPr lang="en-US" sz="2000" dirty="0" err="1">
                <a:solidFill>
                  <a:schemeClr val="tx1"/>
                </a:solidFill>
              </a:rPr>
              <a:t>niềm</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thích</a:t>
            </a:r>
            <a:r>
              <a:rPr lang="en-US" sz="2000" dirty="0">
                <a:solidFill>
                  <a:schemeClr val="tx1"/>
                </a:solidFill>
              </a:rPr>
              <a:t>, </a:t>
            </a:r>
            <a:r>
              <a:rPr lang="en-US" sz="2000" dirty="0" err="1">
                <a:solidFill>
                  <a:schemeClr val="tx1"/>
                </a:solidFill>
              </a:rPr>
              <a:t>đam</a:t>
            </a:r>
            <a:r>
              <a:rPr lang="en-US" sz="2000" dirty="0">
                <a:solidFill>
                  <a:schemeClr val="tx1"/>
                </a:solidFill>
              </a:rPr>
              <a:t> </a:t>
            </a:r>
            <a:r>
              <a:rPr lang="en-US" sz="2000" dirty="0" err="1">
                <a:solidFill>
                  <a:schemeClr val="tx1"/>
                </a:solidFill>
              </a:rPr>
              <a:t>mê</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kĩ</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tác</a:t>
            </a:r>
            <a:r>
              <a:rPr lang="en-US" sz="2000" dirty="0">
                <a:solidFill>
                  <a:schemeClr val="tx1"/>
                </a:solidFill>
              </a:rPr>
              <a:t> </a:t>
            </a:r>
            <a:r>
              <a:rPr lang="en-US" sz="2000" dirty="0" err="1">
                <a:solidFill>
                  <a:schemeClr val="tx1"/>
                </a:solidFill>
              </a:rPr>
              <a:t>nhóm</a:t>
            </a:r>
            <a:r>
              <a:rPr lang="en-US" sz="2000" dirty="0">
                <a:solidFill>
                  <a:schemeClr val="tx1"/>
                </a:solidFill>
              </a:rPr>
              <a:t>, </a:t>
            </a:r>
            <a:r>
              <a:rPr lang="en-US" sz="2000" dirty="0" err="1">
                <a:solidFill>
                  <a:schemeClr val="tx1"/>
                </a:solidFill>
              </a:rPr>
              <a:t>được</a:t>
            </a:r>
            <a:r>
              <a:rPr lang="en-US" sz="2000" dirty="0">
                <a:solidFill>
                  <a:schemeClr val="tx1"/>
                </a:solidFill>
              </a:rPr>
              <a:t> chia </a:t>
            </a:r>
            <a:r>
              <a:rPr lang="en-US" sz="2000" dirty="0" err="1">
                <a:solidFill>
                  <a:schemeClr val="tx1"/>
                </a:solidFill>
              </a:rPr>
              <a:t>sẻ</a:t>
            </a:r>
            <a:r>
              <a:rPr lang="en-US" sz="2000" dirty="0">
                <a:solidFill>
                  <a:schemeClr val="tx1"/>
                </a:solidFill>
              </a:rPr>
              <a:t>, </a:t>
            </a:r>
            <a:r>
              <a:rPr lang="en-US" sz="2000" dirty="0" err="1">
                <a:solidFill>
                  <a:schemeClr val="tx1"/>
                </a:solidFill>
              </a:rPr>
              <a:t>trao</a:t>
            </a:r>
            <a:r>
              <a:rPr lang="en-US" sz="2000" dirty="0">
                <a:solidFill>
                  <a:schemeClr val="tx1"/>
                </a:solidFill>
              </a:rPr>
              <a:t> </a:t>
            </a:r>
            <a:r>
              <a:rPr lang="en-US" sz="2000" dirty="0" err="1">
                <a:solidFill>
                  <a:schemeClr val="tx1"/>
                </a:solidFill>
              </a:rPr>
              <a:t>đổi</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bày</a:t>
            </a:r>
            <a:r>
              <a:rPr lang="en-US" sz="2000" dirty="0">
                <a:solidFill>
                  <a:schemeClr val="tx1"/>
                </a:solidFill>
              </a:rPr>
              <a:t> ý </a:t>
            </a:r>
            <a:r>
              <a:rPr lang="en-US" sz="2000" dirty="0" err="1">
                <a:solidFill>
                  <a:schemeClr val="tx1"/>
                </a:solidFill>
              </a:rPr>
              <a:t>kiến</a:t>
            </a:r>
            <a:r>
              <a:rPr lang="en-US" sz="2000" dirty="0">
                <a:solidFill>
                  <a:schemeClr val="tx1"/>
                </a:solidFill>
              </a:rPr>
              <a:t> </a:t>
            </a:r>
            <a:r>
              <a:rPr lang="en-US" sz="2000" dirty="0" err="1">
                <a:solidFill>
                  <a:schemeClr val="tx1"/>
                </a:solidFill>
              </a:rPr>
              <a:t>cá</a:t>
            </a:r>
            <a:r>
              <a:rPr lang="en-US" sz="2000" dirty="0">
                <a:solidFill>
                  <a:schemeClr val="tx1"/>
                </a:solidFill>
              </a:rPr>
              <a:t> </a:t>
            </a:r>
            <a:r>
              <a:rPr lang="en-US" sz="2000" dirty="0" err="1">
                <a:solidFill>
                  <a:schemeClr val="tx1"/>
                </a:solidFill>
              </a:rPr>
              <a:t>nhân</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sáng</a:t>
            </a:r>
            <a:r>
              <a:rPr lang="en-US" sz="2000" dirty="0">
                <a:solidFill>
                  <a:schemeClr val="tx1"/>
                </a:solidFill>
              </a:rPr>
              <a:t> </a:t>
            </a:r>
            <a:r>
              <a:rPr lang="en-US" sz="2000" dirty="0" err="1">
                <a:solidFill>
                  <a:schemeClr val="tx1"/>
                </a:solidFill>
              </a:rPr>
              <a:t>tạo</a:t>
            </a:r>
            <a:r>
              <a:rPr lang="en-US" sz="2000" dirty="0">
                <a:solidFill>
                  <a:schemeClr val="tx1"/>
                </a:solidFill>
              </a:rPr>
              <a:t> </a:t>
            </a:r>
            <a:r>
              <a:rPr lang="en-US" sz="2000" dirty="0" err="1">
                <a:solidFill>
                  <a:schemeClr val="tx1"/>
                </a:solidFill>
              </a:rPr>
              <a:t>nhằm</a:t>
            </a:r>
            <a:r>
              <a:rPr lang="en-US" sz="2000" dirty="0">
                <a:solidFill>
                  <a:schemeClr val="tx1"/>
                </a:solidFill>
              </a:rPr>
              <a:t> </a:t>
            </a:r>
            <a:r>
              <a:rPr lang="en-US" sz="2000" dirty="0" err="1">
                <a:solidFill>
                  <a:schemeClr val="tx1"/>
                </a:solidFill>
              </a:rPr>
              <a:t>nâng</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chất</a:t>
            </a:r>
            <a:r>
              <a:rPr lang="en-US" sz="2000" dirty="0">
                <a:solidFill>
                  <a:schemeClr val="tx1"/>
                </a:solidFill>
              </a:rPr>
              <a:t> </a:t>
            </a:r>
            <a:r>
              <a:rPr lang="en-US" sz="2000" dirty="0" err="1">
                <a:solidFill>
                  <a:schemeClr val="tx1"/>
                </a:solidFill>
              </a:rPr>
              <a:t>lượng</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trường</a:t>
            </a:r>
            <a:r>
              <a:rPr lang="en-US" sz="2000" dirty="0">
                <a:solidFill>
                  <a:schemeClr val="tx1"/>
                </a:solidFill>
              </a:rPr>
              <a:t>.</a:t>
            </a:r>
            <a:endParaRPr lang="en-US" sz="2000" dirty="0">
              <a:solidFill>
                <a:schemeClr val="tx1"/>
              </a:solidFill>
              <a:effectLst/>
            </a:endParaRPr>
          </a:p>
        </p:txBody>
      </p:sp>
    </p:spTree>
    <p:extLst>
      <p:ext uri="{BB962C8B-B14F-4D97-AF65-F5344CB8AC3E}">
        <p14:creationId xmlns:p14="http://schemas.microsoft.com/office/powerpoint/2010/main" val="32558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05543" y="993752"/>
            <a:ext cx="3070746" cy="7419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anose="02020603050405020304" pitchFamily="18" charset="0"/>
              </a:rPr>
              <a:t>2</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itchFamily="18" charset="0"/>
                <a:cs typeface="Times New Roman" pitchFamily="18" charset="0"/>
              </a:rPr>
              <a:t>Khó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khăn</a:t>
            </a:r>
            <a:r>
              <a:rPr lang="en-US" sz="2400" b="1" dirty="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Flowchart: Terminator 2"/>
          <p:cNvSpPr/>
          <p:nvPr/>
        </p:nvSpPr>
        <p:spPr>
          <a:xfrm>
            <a:off x="327546" y="1975144"/>
            <a:ext cx="11651094" cy="2636045"/>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a:solidFill>
                  <a:schemeClr val="tx1"/>
                </a:solidFill>
              </a:rPr>
              <a:t>tế</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thấy</a:t>
            </a:r>
            <a:r>
              <a:rPr lang="en-US" sz="2000" dirty="0">
                <a:solidFill>
                  <a:schemeClr val="tx1"/>
                </a:solidFill>
              </a:rPr>
              <a:t> </a:t>
            </a:r>
            <a:r>
              <a:rPr lang="en-US" sz="2000" dirty="0" err="1">
                <a:solidFill>
                  <a:schemeClr val="tx1"/>
                </a:solidFill>
              </a:rPr>
              <a:t>rằng</a:t>
            </a:r>
            <a:r>
              <a:rPr lang="en-US" sz="2000" dirty="0">
                <a:solidFill>
                  <a:schemeClr val="tx1"/>
                </a:solidFill>
              </a:rPr>
              <a:t> </a:t>
            </a:r>
            <a:r>
              <a:rPr lang="en-US" sz="2000" dirty="0" err="1">
                <a:solidFill>
                  <a:schemeClr val="tx1"/>
                </a:solidFill>
              </a:rPr>
              <a:t>chất</a:t>
            </a:r>
            <a:r>
              <a:rPr lang="en-US" sz="2000" dirty="0">
                <a:solidFill>
                  <a:schemeClr val="tx1"/>
                </a:solidFill>
              </a:rPr>
              <a:t> </a:t>
            </a:r>
            <a:r>
              <a:rPr lang="en-US" sz="2000" dirty="0" err="1">
                <a:solidFill>
                  <a:schemeClr val="tx1"/>
                </a:solidFill>
              </a:rPr>
              <a:t>lượng</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chưa</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nhiều</a:t>
            </a:r>
            <a:r>
              <a:rPr lang="en-US" sz="2000" dirty="0">
                <a:solidFill>
                  <a:schemeClr val="tx1"/>
                </a:solidFill>
              </a:rPr>
              <a:t> </a:t>
            </a:r>
            <a:r>
              <a:rPr lang="en-US" sz="2000" dirty="0" err="1">
                <a:solidFill>
                  <a:schemeClr val="tx1"/>
                </a:solidFill>
              </a:rPr>
              <a:t>lí</a:t>
            </a:r>
            <a:r>
              <a:rPr lang="en-US" sz="2000" dirty="0">
                <a:solidFill>
                  <a:schemeClr val="tx1"/>
                </a:solidFill>
              </a:rPr>
              <a:t> do </a:t>
            </a:r>
            <a:r>
              <a:rPr lang="en-US" sz="2000" dirty="0" err="1">
                <a:solidFill>
                  <a:schemeClr val="tx1"/>
                </a:solidFill>
              </a:rPr>
              <a:t>làm</a:t>
            </a:r>
            <a:r>
              <a:rPr lang="en-US" sz="2000" dirty="0">
                <a:solidFill>
                  <a:schemeClr val="tx1"/>
                </a:solidFill>
              </a:rPr>
              <a:t> </a:t>
            </a:r>
            <a:r>
              <a:rPr lang="en-US" sz="2000" dirty="0" err="1">
                <a:solidFill>
                  <a:schemeClr val="tx1"/>
                </a:solidFill>
              </a:rPr>
              <a:t>hạn</a:t>
            </a:r>
            <a:r>
              <a:rPr lang="en-US" sz="2000" dirty="0">
                <a:solidFill>
                  <a:schemeClr val="tx1"/>
                </a:solidFill>
              </a:rPr>
              <a:t> </a:t>
            </a:r>
            <a:r>
              <a:rPr lang="en-US" sz="2000" dirty="0" err="1">
                <a:solidFill>
                  <a:schemeClr val="tx1"/>
                </a:solidFill>
              </a:rPr>
              <a:t>chế</a:t>
            </a:r>
            <a:r>
              <a:rPr lang="en-US" sz="2000" dirty="0">
                <a:solidFill>
                  <a:schemeClr val="tx1"/>
                </a:solidFill>
              </a:rPr>
              <a:t> </a:t>
            </a:r>
            <a:r>
              <a:rPr lang="en-US" sz="2000" dirty="0" err="1">
                <a:solidFill>
                  <a:schemeClr val="tx1"/>
                </a:solidFill>
              </a:rPr>
              <a:t>chất</a:t>
            </a:r>
            <a:r>
              <a:rPr lang="en-US" sz="2000" dirty="0">
                <a:solidFill>
                  <a:schemeClr val="tx1"/>
                </a:solidFill>
              </a:rPr>
              <a:t> </a:t>
            </a:r>
            <a:r>
              <a:rPr lang="en-US" sz="2000" dirty="0" err="1">
                <a:solidFill>
                  <a:schemeClr val="tx1"/>
                </a:solidFill>
              </a:rPr>
              <a:t>lượng</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Song </a:t>
            </a:r>
            <a:r>
              <a:rPr lang="en-US" sz="2000" dirty="0" err="1">
                <a:solidFill>
                  <a:schemeClr val="tx1"/>
                </a:solidFill>
              </a:rPr>
              <a:t>điều</a:t>
            </a:r>
            <a:r>
              <a:rPr lang="en-US" sz="2000" dirty="0">
                <a:solidFill>
                  <a:schemeClr val="tx1"/>
                </a:solidFill>
              </a:rPr>
              <a:t> </a:t>
            </a:r>
            <a:r>
              <a:rPr lang="en-US" sz="2000" dirty="0" err="1">
                <a:solidFill>
                  <a:schemeClr val="tx1"/>
                </a:solidFill>
              </a:rPr>
              <a:t>cốt</a:t>
            </a:r>
            <a:r>
              <a:rPr lang="en-US" sz="2000" dirty="0">
                <a:solidFill>
                  <a:schemeClr val="tx1"/>
                </a:solidFill>
              </a:rPr>
              <a:t> </a:t>
            </a:r>
            <a:r>
              <a:rPr lang="en-US" sz="2000" dirty="0" err="1">
                <a:solidFill>
                  <a:schemeClr val="tx1"/>
                </a:solidFill>
              </a:rPr>
              <a:t>lõi</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viên</a:t>
            </a:r>
            <a:r>
              <a:rPr lang="en-US" sz="2000" dirty="0">
                <a:solidFill>
                  <a:schemeClr val="tx1"/>
                </a:solidFill>
              </a:rPr>
              <a:t> </a:t>
            </a:r>
            <a:r>
              <a:rPr lang="en-US" sz="2000" dirty="0" err="1">
                <a:solidFill>
                  <a:schemeClr val="tx1"/>
                </a:solidFill>
              </a:rPr>
              <a:t>còn</a:t>
            </a:r>
            <a:r>
              <a:rPr lang="en-US" sz="2000" dirty="0">
                <a:solidFill>
                  <a:schemeClr val="tx1"/>
                </a:solidFill>
              </a:rPr>
              <a:t> </a:t>
            </a:r>
            <a:r>
              <a:rPr lang="en-US" sz="2000" dirty="0" err="1">
                <a:solidFill>
                  <a:schemeClr val="tx1"/>
                </a:solidFill>
              </a:rPr>
              <a:t>vấp</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khó</a:t>
            </a:r>
            <a:r>
              <a:rPr lang="en-US" sz="2000" dirty="0">
                <a:solidFill>
                  <a:schemeClr val="tx1"/>
                </a:solidFill>
              </a:rPr>
              <a:t> </a:t>
            </a:r>
            <a:r>
              <a:rPr lang="en-US" sz="2000" dirty="0" err="1">
                <a:solidFill>
                  <a:schemeClr val="tx1"/>
                </a:solidFill>
              </a:rPr>
              <a:t>khăn</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lựa</a:t>
            </a:r>
            <a:r>
              <a:rPr lang="en-US" sz="2000" dirty="0">
                <a:solidFill>
                  <a:schemeClr val="tx1"/>
                </a:solidFill>
              </a:rPr>
              <a:t> </a:t>
            </a:r>
            <a:r>
              <a:rPr lang="en-US" sz="2000" dirty="0" err="1">
                <a:solidFill>
                  <a:schemeClr val="tx1"/>
                </a:solidFill>
              </a:rPr>
              <a:t>chọn</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(PPDH </a:t>
            </a:r>
            <a:r>
              <a:rPr lang="en-US" sz="2000" dirty="0" err="1">
                <a:solidFill>
                  <a:schemeClr val="tx1"/>
                </a:solidFill>
              </a:rPr>
              <a:t>chưa</a:t>
            </a:r>
            <a:r>
              <a:rPr lang="en-US" sz="2000" dirty="0">
                <a:solidFill>
                  <a:schemeClr val="tx1"/>
                </a:solidFill>
              </a:rPr>
              <a:t> </a:t>
            </a:r>
            <a:r>
              <a:rPr lang="en-US" sz="2000" dirty="0" err="1">
                <a:solidFill>
                  <a:schemeClr val="tx1"/>
                </a:solidFill>
              </a:rPr>
              <a:t>phù</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chưa</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huy</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tích</a:t>
            </a:r>
            <a:r>
              <a:rPr lang="en-US" sz="2000" dirty="0">
                <a:solidFill>
                  <a:schemeClr val="tx1"/>
                </a:solidFill>
              </a:rPr>
              <a:t> </a:t>
            </a:r>
            <a:r>
              <a:rPr lang="en-US" sz="2000" dirty="0" err="1">
                <a:solidFill>
                  <a:schemeClr val="tx1"/>
                </a:solidFill>
              </a:rPr>
              <a:t>cực</a:t>
            </a:r>
            <a:r>
              <a:rPr lang="en-US" sz="2000" dirty="0">
                <a:solidFill>
                  <a:schemeClr val="tx1"/>
                </a:solidFill>
              </a:rPr>
              <a:t>, </a:t>
            </a:r>
            <a:r>
              <a:rPr lang="en-US" sz="2000" dirty="0" err="1">
                <a:solidFill>
                  <a:schemeClr val="tx1"/>
                </a:solidFill>
              </a:rPr>
              <a:t>chủ</a:t>
            </a:r>
            <a:r>
              <a:rPr lang="en-US" sz="2000" dirty="0">
                <a:solidFill>
                  <a:schemeClr val="tx1"/>
                </a:solidFill>
              </a:rPr>
              <a:t> </a:t>
            </a:r>
            <a:r>
              <a:rPr lang="en-US" sz="2000" dirty="0" err="1">
                <a:solidFill>
                  <a:schemeClr val="tx1"/>
                </a:solidFill>
              </a:rPr>
              <a:t>động</a:t>
            </a:r>
            <a:r>
              <a:rPr lang="en-US" sz="2000" dirty="0">
                <a:solidFill>
                  <a:schemeClr val="tx1"/>
                </a:solidFill>
              </a:rPr>
              <a:t>, </a:t>
            </a:r>
            <a:r>
              <a:rPr lang="en-US" sz="2000" dirty="0" err="1">
                <a:solidFill>
                  <a:schemeClr val="tx1"/>
                </a:solidFill>
              </a:rPr>
              <a:t>sáng</a:t>
            </a:r>
            <a:r>
              <a:rPr lang="en-US" sz="2000" dirty="0">
                <a:solidFill>
                  <a:schemeClr val="tx1"/>
                </a:solidFill>
              </a:rPr>
              <a:t> </a:t>
            </a:r>
            <a:r>
              <a:rPr lang="en-US" sz="2000" dirty="0" err="1">
                <a:solidFill>
                  <a:schemeClr val="tx1"/>
                </a:solidFill>
              </a:rPr>
              <a:t>tạo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biệt</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hoạt</a:t>
            </a:r>
            <a:r>
              <a:rPr lang="en-US" sz="2000" dirty="0">
                <a:solidFill>
                  <a:schemeClr val="tx1"/>
                </a:solidFill>
              </a:rPr>
              <a:t> </a:t>
            </a:r>
            <a:r>
              <a:rPr lang="en-US" sz="2000" dirty="0" err="1">
                <a:solidFill>
                  <a:schemeClr val="tx1"/>
                </a:solidFill>
              </a:rPr>
              <a:t>động</a:t>
            </a:r>
            <a:r>
              <a:rPr lang="en-US" sz="2000" dirty="0">
                <a:solidFill>
                  <a:schemeClr val="tx1"/>
                </a:solidFill>
              </a:rPr>
              <a:t> </a:t>
            </a:r>
            <a:r>
              <a:rPr lang="en-US" sz="2000" dirty="0" err="1">
                <a:solidFill>
                  <a:schemeClr val="tx1"/>
                </a:solidFill>
              </a:rPr>
              <a:t>nhóm</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lớp</a:t>
            </a:r>
            <a:r>
              <a:rPr lang="en-US" sz="2000" dirty="0">
                <a:solidFill>
                  <a:schemeClr val="tx1"/>
                </a:solidFill>
              </a:rPr>
              <a:t> 4.</a:t>
            </a:r>
          </a:p>
          <a:p>
            <a:endParaRPr lang="en-US" sz="2000" dirty="0">
              <a:solidFill>
                <a:schemeClr val="tx1"/>
              </a:solidFill>
              <a:effectLst/>
            </a:endParaRPr>
          </a:p>
        </p:txBody>
      </p:sp>
    </p:spTree>
    <p:extLst>
      <p:ext uri="{BB962C8B-B14F-4D97-AF65-F5344CB8AC3E}">
        <p14:creationId xmlns:p14="http://schemas.microsoft.com/office/powerpoint/2010/main" val="27794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310184" y="226430"/>
            <a:ext cx="8406384" cy="641253"/>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New Roman" pitchFamily="18" charset="0"/>
                <a:cs typeface="Times New Roman" panose="02020603050405020304" pitchFamily="18" charset="0"/>
              </a:rPr>
              <a:t>III. </a:t>
            </a:r>
            <a:r>
              <a:rPr lang="en-US" b="1" dirty="0">
                <a:solidFill>
                  <a:srgbClr val="FF0000"/>
                </a:solidFill>
                <a:latin typeface="Times New Roman" pitchFamily="18" charset="0"/>
                <a:cs typeface="Times New Roman" pitchFamily="18" charset="0"/>
              </a:rPr>
              <a:t>KHÁI QUÁT NỘI DUNG CHƯƠNG TRÌNH MÔN HỌC</a:t>
            </a:r>
            <a:endParaRPr lang="en-US" sz="2000" dirty="0">
              <a:solidFill>
                <a:srgbClr val="FF0000"/>
              </a:solidFill>
              <a:latin typeface="Times New Roman" pitchFamily="18" charset="0"/>
              <a:cs typeface="Times New Roman" pitchFamily="18" charset="0"/>
            </a:endParaRPr>
          </a:p>
          <a:p>
            <a:pPr lvl="0" algn="ct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Flowchart: Terminator 2"/>
          <p:cNvSpPr/>
          <p:nvPr/>
        </p:nvSpPr>
        <p:spPr>
          <a:xfrm>
            <a:off x="340608" y="2011680"/>
            <a:ext cx="11651094" cy="4519749"/>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t>
            </a:r>
            <a:r>
              <a:rPr lang="en-US" sz="2000" dirty="0" err="1" smtClean="0">
                <a:solidFill>
                  <a:schemeClr val="tx1"/>
                </a:solidFill>
              </a:rPr>
              <a:t>Chương</a:t>
            </a:r>
            <a:r>
              <a:rPr lang="en-US" sz="2000" dirty="0" smtClean="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quán</a:t>
            </a:r>
            <a:r>
              <a:rPr lang="en-US" sz="2000" dirty="0">
                <a:solidFill>
                  <a:schemeClr val="tx1"/>
                </a:solidFill>
              </a:rPr>
              <a:t> </a:t>
            </a:r>
            <a:r>
              <a:rPr lang="en-US" sz="2000" dirty="0" err="1">
                <a:solidFill>
                  <a:schemeClr val="tx1"/>
                </a:solidFill>
              </a:rPr>
              <a:t>triệt</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hướng</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nêu</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Chương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tổng</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đồng</a:t>
            </a:r>
            <a:r>
              <a:rPr lang="en-US" sz="2000" dirty="0">
                <a:solidFill>
                  <a:schemeClr val="tx1"/>
                </a:solidFill>
              </a:rPr>
              <a:t> </a:t>
            </a:r>
            <a:r>
              <a:rPr lang="en-US" sz="2000" dirty="0" err="1">
                <a:solidFill>
                  <a:schemeClr val="tx1"/>
                </a:solidFill>
              </a:rPr>
              <a:t>thời</a:t>
            </a:r>
            <a:r>
              <a:rPr lang="en-US" sz="2000" dirty="0">
                <a:solidFill>
                  <a:schemeClr val="tx1"/>
                </a:solidFill>
              </a:rPr>
              <a:t>, </a:t>
            </a:r>
            <a:r>
              <a:rPr lang="en-US" sz="2000" dirty="0" err="1">
                <a:solidFill>
                  <a:schemeClr val="tx1"/>
                </a:solidFill>
              </a:rPr>
              <a:t>xuất</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từ</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nhấn</a:t>
            </a:r>
            <a:r>
              <a:rPr lang="en-US" sz="2000" dirty="0">
                <a:solidFill>
                  <a:schemeClr val="tx1"/>
                </a:solidFill>
              </a:rPr>
              <a:t> </a:t>
            </a:r>
            <a:r>
              <a:rPr lang="en-US" sz="2000" dirty="0" err="1">
                <a:solidFill>
                  <a:schemeClr val="tx1"/>
                </a:solidFill>
              </a:rPr>
              <a:t>mạnh</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sau</a:t>
            </a:r>
            <a:r>
              <a:rPr lang="en-US" sz="2000" dirty="0">
                <a:solidFill>
                  <a:schemeClr val="tx1"/>
                </a:solidFill>
              </a:rPr>
              <a:t>: </a:t>
            </a:r>
          </a:p>
          <a:p>
            <a:r>
              <a:rPr lang="en-US" sz="2000" dirty="0" smtClean="0">
                <a:solidFill>
                  <a:schemeClr val="tx1"/>
                </a:solidFill>
              </a:rPr>
              <a:t>       </a:t>
            </a:r>
            <a:r>
              <a:rPr lang="en-US" sz="2000" dirty="0" err="1" smtClean="0">
                <a:solidFill>
                  <a:schemeClr val="tx1"/>
                </a:solidFill>
              </a:rPr>
              <a:t>Chương</a:t>
            </a:r>
            <a:r>
              <a:rPr lang="en-US" sz="2000" dirty="0" smtClean="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tạo</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hội</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cận</a:t>
            </a:r>
            <a:r>
              <a:rPr lang="en-US" sz="2000" dirty="0">
                <a:solidFill>
                  <a:schemeClr val="tx1"/>
                </a:solidFill>
              </a:rPr>
              <a:t> </a:t>
            </a:r>
            <a:r>
              <a:rPr lang="en-US" sz="2000" dirty="0" err="1">
                <a:solidFill>
                  <a:schemeClr val="tx1"/>
                </a:solidFill>
              </a:rPr>
              <a:t>văn</a:t>
            </a:r>
            <a:r>
              <a:rPr lang="en-US" sz="2000" dirty="0">
                <a:solidFill>
                  <a:schemeClr val="tx1"/>
                </a:solidFill>
              </a:rPr>
              <a:t> </a:t>
            </a:r>
            <a:r>
              <a:rPr lang="en-US" sz="2000" dirty="0" err="1">
                <a:solidFill>
                  <a:schemeClr val="tx1"/>
                </a:solidFill>
              </a:rPr>
              <a:t>hoá</a:t>
            </a:r>
            <a:r>
              <a:rPr lang="en-US" sz="2000" dirty="0">
                <a:solidFill>
                  <a:schemeClr val="tx1"/>
                </a:solidFill>
              </a:rPr>
              <a:t>, </a:t>
            </a:r>
            <a:r>
              <a:rPr lang="en-US" sz="2000" dirty="0" err="1">
                <a:solidFill>
                  <a:schemeClr val="tx1"/>
                </a:solidFill>
              </a:rPr>
              <a:t>nghệ</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dân</a:t>
            </a:r>
            <a:r>
              <a:rPr lang="en-US" sz="2000" dirty="0">
                <a:solidFill>
                  <a:schemeClr val="tx1"/>
                </a:solidFill>
              </a:rPr>
              <a:t> </a:t>
            </a:r>
            <a:r>
              <a:rPr lang="en-US" sz="2000" dirty="0" err="1">
                <a:solidFill>
                  <a:schemeClr val="tx1"/>
                </a:solidFill>
              </a:rPr>
              <a:t>tộc</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giới</a:t>
            </a:r>
            <a:r>
              <a:rPr lang="en-US" sz="2000" dirty="0">
                <a:solidFill>
                  <a:schemeClr val="tx1"/>
                </a:solidFill>
              </a:rPr>
              <a:t> </a:t>
            </a:r>
            <a:r>
              <a:rPr lang="en-US" sz="2000" dirty="0" err="1">
                <a:solidFill>
                  <a:schemeClr val="tx1"/>
                </a:solidFill>
              </a:rPr>
              <a:t>trên</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sở</a:t>
            </a:r>
            <a:r>
              <a:rPr lang="en-US" sz="2000" dirty="0">
                <a:solidFill>
                  <a:schemeClr val="tx1"/>
                </a:solidFill>
              </a:rPr>
              <a:t> </a:t>
            </a:r>
            <a:r>
              <a:rPr lang="en-US" sz="2000" dirty="0" err="1">
                <a:solidFill>
                  <a:schemeClr val="tx1"/>
                </a:solidFill>
              </a:rPr>
              <a:t>vận</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những</a:t>
            </a:r>
            <a:r>
              <a:rPr lang="en-US" sz="2000" dirty="0">
                <a:solidFill>
                  <a:schemeClr val="tx1"/>
                </a:solidFill>
              </a:rPr>
              <a:t> </a:t>
            </a:r>
            <a:r>
              <a:rPr lang="en-US" sz="2000" dirty="0" err="1">
                <a:solidFill>
                  <a:schemeClr val="tx1"/>
                </a:solidFill>
              </a:rPr>
              <a:t>kiến</a:t>
            </a:r>
            <a:r>
              <a:rPr lang="en-US" sz="2000" dirty="0">
                <a:solidFill>
                  <a:schemeClr val="tx1"/>
                </a:solidFill>
              </a:rPr>
              <a:t> </a:t>
            </a:r>
            <a:r>
              <a:rPr lang="en-US" sz="2000" dirty="0" err="1">
                <a:solidFill>
                  <a:schemeClr val="tx1"/>
                </a:solidFill>
              </a:rPr>
              <a:t>thức</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bản</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kết</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khoa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dục</a:t>
            </a:r>
            <a:r>
              <a:rPr lang="en-US" sz="2000" dirty="0">
                <a:solidFill>
                  <a:schemeClr val="tx1"/>
                </a:solidFill>
              </a:rPr>
              <a:t>.</a:t>
            </a:r>
          </a:p>
          <a:p>
            <a:r>
              <a:rPr lang="en-US" sz="2000" dirty="0">
                <a:solidFill>
                  <a:schemeClr val="tx1"/>
                </a:solidFill>
              </a:rPr>
              <a:t> </a:t>
            </a:r>
            <a:r>
              <a:rPr lang="en-US" sz="2000" dirty="0" smtClean="0">
                <a:solidFill>
                  <a:schemeClr val="tx1"/>
                </a:solidFill>
              </a:rPr>
              <a:t>      </a:t>
            </a:r>
            <a:r>
              <a:rPr lang="en-US" sz="2000" dirty="0" err="1" smtClean="0">
                <a:solidFill>
                  <a:schemeClr val="tx1"/>
                </a:solidFill>
              </a:rPr>
              <a:t>Chương</a:t>
            </a:r>
            <a:r>
              <a:rPr lang="en-US" sz="2000" dirty="0" smtClean="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môn</a:t>
            </a:r>
            <a:r>
              <a:rPr lang="en-US" sz="2000" dirty="0">
                <a:solidFill>
                  <a:schemeClr val="tx1"/>
                </a:solidFill>
              </a:rPr>
              <a:t> </a:t>
            </a:r>
            <a:r>
              <a:rPr lang="en-US" sz="2000" dirty="0" err="1">
                <a:solidFill>
                  <a:schemeClr val="tx1"/>
                </a:solidFill>
              </a:rPr>
              <a:t>Mĩ</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chọn</a:t>
            </a:r>
            <a:r>
              <a:rPr lang="en-US" sz="2000" dirty="0">
                <a:solidFill>
                  <a:schemeClr val="tx1"/>
                </a:solidFill>
              </a:rPr>
              <a:t> </a:t>
            </a:r>
            <a:r>
              <a:rPr lang="en-US" sz="2000" dirty="0" err="1">
                <a:solidFill>
                  <a:schemeClr val="tx1"/>
                </a:solidFill>
              </a:rPr>
              <a:t>lọc</a:t>
            </a:r>
            <a:r>
              <a:rPr lang="en-US" sz="2000" dirty="0">
                <a:solidFill>
                  <a:schemeClr val="tx1"/>
                </a:solidFill>
              </a:rPr>
              <a:t> </a:t>
            </a:r>
            <a:r>
              <a:rPr lang="en-US" sz="2000" dirty="0" err="1">
                <a:solidFill>
                  <a:schemeClr val="tx1"/>
                </a:solidFill>
              </a:rPr>
              <a:t>những</a:t>
            </a:r>
            <a:r>
              <a:rPr lang="en-US" sz="2000" dirty="0">
                <a:solidFill>
                  <a:schemeClr val="tx1"/>
                </a:solidFill>
              </a:rPr>
              <a:t> </a:t>
            </a:r>
            <a:r>
              <a:rPr lang="en-US" sz="2000" dirty="0" err="1">
                <a:solidFill>
                  <a:schemeClr val="tx1"/>
                </a:solidFill>
              </a:rPr>
              <a:t>kiến</a:t>
            </a:r>
            <a:r>
              <a:rPr lang="en-US" sz="2000" dirty="0">
                <a:solidFill>
                  <a:schemeClr val="tx1"/>
                </a:solidFill>
              </a:rPr>
              <a:t> </a:t>
            </a:r>
            <a:r>
              <a:rPr lang="en-US" sz="2000" dirty="0" err="1">
                <a:solidFill>
                  <a:schemeClr val="tx1"/>
                </a:solidFill>
              </a:rPr>
              <a:t>thức</a:t>
            </a:r>
            <a:r>
              <a:rPr lang="en-US" sz="2000" dirty="0">
                <a:solidFill>
                  <a:schemeClr val="tx1"/>
                </a:solidFill>
              </a:rPr>
              <a:t> </a:t>
            </a:r>
            <a:r>
              <a:rPr lang="en-US" sz="2000" dirty="0" err="1">
                <a:solidFill>
                  <a:schemeClr val="tx1"/>
                </a:solidFill>
              </a:rPr>
              <a:t>phù</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mục</a:t>
            </a:r>
            <a:r>
              <a:rPr lang="en-US" sz="2000" dirty="0">
                <a:solidFill>
                  <a:schemeClr val="tx1"/>
                </a:solidFill>
              </a:rPr>
              <a:t> </a:t>
            </a:r>
            <a:r>
              <a:rPr lang="en-US" sz="2000" dirty="0" err="1">
                <a:solidFill>
                  <a:schemeClr val="tx1"/>
                </a:solidFill>
              </a:rPr>
              <a:t>tiêu</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dục</a:t>
            </a:r>
            <a:r>
              <a:rPr lang="en-US" sz="2000" dirty="0">
                <a:solidFill>
                  <a:schemeClr val="tx1"/>
                </a:solidFill>
              </a:rPr>
              <a:t> </a:t>
            </a:r>
            <a:r>
              <a:rPr lang="en-US" sz="2000" dirty="0" err="1">
                <a:solidFill>
                  <a:schemeClr val="tx1"/>
                </a:solidFill>
              </a:rPr>
              <a:t>phổ</a:t>
            </a:r>
            <a:r>
              <a:rPr lang="en-US" sz="2000" dirty="0">
                <a:solidFill>
                  <a:schemeClr val="tx1"/>
                </a:solidFill>
              </a:rPr>
              <a:t> </a:t>
            </a:r>
            <a:r>
              <a:rPr lang="en-US" sz="2000" dirty="0" err="1">
                <a:solidFill>
                  <a:schemeClr val="tx1"/>
                </a:solidFill>
              </a:rPr>
              <a:t>thông</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tâm</a:t>
            </a:r>
            <a:r>
              <a:rPr lang="en-US" sz="2000" dirty="0">
                <a:solidFill>
                  <a:schemeClr val="tx1"/>
                </a:solidFill>
              </a:rPr>
              <a:t> - </a:t>
            </a:r>
            <a:r>
              <a:rPr lang="en-US" sz="2000" dirty="0" err="1">
                <a:solidFill>
                  <a:schemeClr val="tx1"/>
                </a:solidFill>
              </a:rPr>
              <a:t>sinh</a:t>
            </a:r>
            <a:r>
              <a:rPr lang="en-US" sz="2000" dirty="0">
                <a:solidFill>
                  <a:schemeClr val="tx1"/>
                </a:solidFill>
              </a:rPr>
              <a:t> </a:t>
            </a:r>
            <a:r>
              <a:rPr lang="en-US" sz="2000" dirty="0" err="1">
                <a:solidFill>
                  <a:schemeClr val="tx1"/>
                </a:solidFill>
              </a:rPr>
              <a:t>lí</a:t>
            </a:r>
            <a:r>
              <a:rPr lang="en-US" sz="2000" dirty="0">
                <a:solidFill>
                  <a:schemeClr val="tx1"/>
                </a:solidFill>
              </a:rPr>
              <a:t> </a:t>
            </a:r>
            <a:r>
              <a:rPr lang="en-US" sz="2000" dirty="0" err="1">
                <a:solidFill>
                  <a:schemeClr val="tx1"/>
                </a:solidFill>
              </a:rPr>
              <a:t>lứa</a:t>
            </a:r>
            <a:r>
              <a:rPr lang="en-US" sz="2000" dirty="0">
                <a:solidFill>
                  <a:schemeClr val="tx1"/>
                </a:solidFill>
              </a:rPr>
              <a:t> </a:t>
            </a:r>
            <a:r>
              <a:rPr lang="en-US" sz="2000" dirty="0" err="1">
                <a:solidFill>
                  <a:schemeClr val="tx1"/>
                </a:solidFill>
              </a:rPr>
              <a:t>tuổi</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kiện</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Thông</a:t>
            </a:r>
            <a:r>
              <a:rPr lang="en-US" sz="2000" dirty="0">
                <a:solidFill>
                  <a:schemeClr val="tx1"/>
                </a:solidFill>
              </a:rPr>
              <a:t> qua </a:t>
            </a:r>
            <a:r>
              <a:rPr lang="en-US" sz="2000" dirty="0" err="1">
                <a:solidFill>
                  <a:schemeClr val="tx1"/>
                </a:solidFill>
              </a:rPr>
              <a:t>các</a:t>
            </a:r>
            <a:r>
              <a:rPr lang="en-US" sz="2000" dirty="0">
                <a:solidFill>
                  <a:schemeClr val="tx1"/>
                </a:solidFill>
              </a:rPr>
              <a:t> </a:t>
            </a:r>
            <a:r>
              <a:rPr lang="en-US" sz="2000" dirty="0" err="1">
                <a:solidFill>
                  <a:schemeClr val="tx1"/>
                </a:solidFill>
              </a:rPr>
              <a:t>nội</a:t>
            </a:r>
            <a:r>
              <a:rPr lang="en-US" sz="2000" dirty="0">
                <a:solidFill>
                  <a:schemeClr val="tx1"/>
                </a:solidFill>
              </a:rPr>
              <a:t> dung, </a:t>
            </a:r>
            <a:r>
              <a:rPr lang="en-US" sz="2000" dirty="0" err="1">
                <a:solidFill>
                  <a:schemeClr val="tx1"/>
                </a:solidFill>
              </a:rPr>
              <a:t>hình</a:t>
            </a:r>
            <a:r>
              <a:rPr lang="en-US" sz="2000" dirty="0">
                <a:solidFill>
                  <a:schemeClr val="tx1"/>
                </a:solidFill>
              </a:rPr>
              <a:t> </a:t>
            </a:r>
            <a:r>
              <a:rPr lang="en-US" sz="2000" dirty="0" err="1">
                <a:solidFill>
                  <a:schemeClr val="tx1"/>
                </a:solidFill>
              </a:rPr>
              <a:t>thức</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dạy</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trên</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sở</a:t>
            </a:r>
            <a:r>
              <a:rPr lang="en-US" sz="2000" dirty="0">
                <a:solidFill>
                  <a:schemeClr val="tx1"/>
                </a:solidFill>
              </a:rPr>
              <a:t> </a:t>
            </a:r>
            <a:r>
              <a:rPr lang="en-US" sz="2000" dirty="0" err="1">
                <a:solidFill>
                  <a:schemeClr val="tx1"/>
                </a:solidFill>
              </a:rPr>
              <a:t>bảo</a:t>
            </a:r>
            <a:r>
              <a:rPr lang="en-US" sz="2000" dirty="0">
                <a:solidFill>
                  <a:schemeClr val="tx1"/>
                </a:solidFill>
              </a:rPr>
              <a:t> </a:t>
            </a:r>
            <a:r>
              <a:rPr lang="en-US" sz="2000" dirty="0" err="1">
                <a:solidFill>
                  <a:schemeClr val="tx1"/>
                </a:solidFill>
              </a:rPr>
              <a:t>đảm</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cầu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đạt</a:t>
            </a:r>
            <a:r>
              <a:rPr lang="en-US" sz="2000" dirty="0">
                <a:solidFill>
                  <a:schemeClr val="tx1"/>
                </a:solidFill>
              </a:rPr>
              <a:t>, </a:t>
            </a:r>
            <a:r>
              <a:rPr lang="en-US" sz="2000" dirty="0" err="1">
                <a:solidFill>
                  <a:schemeClr val="tx1"/>
                </a:solidFill>
              </a:rPr>
              <a:t>chương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thiết</a:t>
            </a:r>
            <a:r>
              <a:rPr lang="en-US" sz="2000" dirty="0">
                <a:solidFill>
                  <a:schemeClr val="tx1"/>
                </a:solidFill>
              </a:rPr>
              <a:t> </a:t>
            </a:r>
            <a:r>
              <a:rPr lang="en-US" sz="2000" dirty="0" err="1">
                <a:solidFill>
                  <a:schemeClr val="tx1"/>
                </a:solidFill>
              </a:rPr>
              <a:t>kế</a:t>
            </a:r>
            <a:r>
              <a:rPr lang="en-US" sz="2000" dirty="0">
                <a:solidFill>
                  <a:schemeClr val="tx1"/>
                </a:solidFill>
              </a:rPr>
              <a:t> </a:t>
            </a:r>
            <a:r>
              <a:rPr lang="en-US" sz="2000" dirty="0" err="1">
                <a:solidFill>
                  <a:schemeClr val="tx1"/>
                </a:solidFill>
              </a:rPr>
              <a:t>linh</a:t>
            </a:r>
            <a:r>
              <a:rPr lang="en-US" sz="2000" dirty="0">
                <a:solidFill>
                  <a:schemeClr val="tx1"/>
                </a:solidFill>
              </a:rPr>
              <a:t> </a:t>
            </a:r>
            <a:r>
              <a:rPr lang="en-US" sz="2000" dirty="0" err="1">
                <a:solidFill>
                  <a:schemeClr val="tx1"/>
                </a:solidFill>
              </a:rPr>
              <a:t>hoạt</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chỉnh</a:t>
            </a:r>
            <a:r>
              <a:rPr lang="en-US" sz="2000" dirty="0">
                <a:solidFill>
                  <a:schemeClr val="tx1"/>
                </a:solidFill>
              </a:rPr>
              <a:t> </a:t>
            </a:r>
            <a:r>
              <a:rPr lang="en-US" sz="2000" dirty="0" err="1">
                <a:solidFill>
                  <a:schemeClr val="tx1"/>
                </a:solidFill>
              </a:rPr>
              <a:t>phù</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nhóm</a:t>
            </a:r>
            <a:r>
              <a:rPr lang="en-US" sz="2000" dirty="0">
                <a:solidFill>
                  <a:schemeClr val="tx1"/>
                </a:solidFill>
              </a:rPr>
              <a:t> </a:t>
            </a:r>
            <a:r>
              <a:rPr lang="en-US" sz="2000" dirty="0" err="1">
                <a:solidFill>
                  <a:schemeClr val="tx1"/>
                </a:solidFill>
              </a:rPr>
              <a:t>đối</a:t>
            </a:r>
            <a:r>
              <a:rPr lang="en-US" sz="2000" dirty="0">
                <a:solidFill>
                  <a:schemeClr val="tx1"/>
                </a:solidFill>
              </a:rPr>
              <a:t> </a:t>
            </a:r>
            <a:r>
              <a:rPr lang="en-US" sz="2000" dirty="0" err="1">
                <a:solidFill>
                  <a:schemeClr val="tx1"/>
                </a:solidFill>
              </a:rPr>
              <a:t>tượng</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sở</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dục</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quá</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chương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thường</a:t>
            </a:r>
            <a:r>
              <a:rPr lang="en-US" sz="2000" dirty="0">
                <a:solidFill>
                  <a:schemeClr val="tx1"/>
                </a:solidFill>
              </a:rPr>
              <a:t> </a:t>
            </a:r>
            <a:r>
              <a:rPr lang="en-US" sz="2000" dirty="0" err="1">
                <a:solidFill>
                  <a:schemeClr val="tx1"/>
                </a:solidFill>
              </a:rPr>
              <a:t>xuyên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cập</a:t>
            </a:r>
            <a:r>
              <a:rPr lang="en-US" sz="2000" dirty="0">
                <a:solidFill>
                  <a:schemeClr val="tx1"/>
                </a:solidFill>
              </a:rPr>
              <a:t> </a:t>
            </a:r>
            <a:r>
              <a:rPr lang="en-US" sz="2000" dirty="0" err="1">
                <a:solidFill>
                  <a:schemeClr val="tx1"/>
                </a:solidFill>
              </a:rPr>
              <a:t>nhật</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triển</a:t>
            </a:r>
            <a:r>
              <a:rPr lang="en-US" sz="2000" dirty="0">
                <a:solidFill>
                  <a:schemeClr val="tx1"/>
                </a:solidFill>
              </a:rPr>
              <a:t> </a:t>
            </a:r>
            <a:r>
              <a:rPr lang="en-US" sz="2000" dirty="0" err="1">
                <a:solidFill>
                  <a:schemeClr val="tx1"/>
                </a:solidFill>
              </a:rPr>
              <a:t>phù</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sự</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triển</a:t>
            </a:r>
            <a:r>
              <a:rPr lang="en-US" sz="2000" dirty="0">
                <a:solidFill>
                  <a:schemeClr val="tx1"/>
                </a:solidFill>
              </a:rPr>
              <a:t> </a:t>
            </a:r>
            <a:r>
              <a:rPr lang="en-US" sz="2000" dirty="0" err="1">
                <a:solidFill>
                  <a:schemeClr val="tx1"/>
                </a:solidFill>
              </a:rPr>
              <a:t>nghệ</a:t>
            </a:r>
            <a:r>
              <a:rPr lang="en-US" sz="2000" dirty="0">
                <a:solidFill>
                  <a:schemeClr val="tx1"/>
                </a:solidFill>
              </a:rPr>
              <a:t> </a:t>
            </a:r>
            <a:r>
              <a:rPr lang="en-US" sz="2000" dirty="0" err="1">
                <a:solidFill>
                  <a:schemeClr val="tx1"/>
                </a:solidFill>
              </a:rPr>
              <a:t>thuật</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cầu</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tiễn</a:t>
            </a:r>
            <a:r>
              <a:rPr lang="en-US" sz="2000" dirty="0">
                <a:solidFill>
                  <a:schemeClr val="tx1"/>
                </a:solidFill>
              </a:rPr>
              <a:t>.</a:t>
            </a:r>
          </a:p>
          <a:p>
            <a:endParaRPr lang="en-US" sz="2000" dirty="0">
              <a:solidFill>
                <a:schemeClr val="tx1"/>
              </a:solidFill>
              <a:effectLst/>
            </a:endParaRPr>
          </a:p>
        </p:txBody>
      </p:sp>
      <p:sp>
        <p:nvSpPr>
          <p:cNvPr id="4" name="Oval 3"/>
          <p:cNvSpPr/>
          <p:nvPr/>
        </p:nvSpPr>
        <p:spPr>
          <a:xfrm>
            <a:off x="1310184" y="959123"/>
            <a:ext cx="6096456" cy="10525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anose="02020603050405020304" pitchFamily="18" charset="0"/>
              </a:rPr>
              <a:t>1</a:t>
            </a:r>
            <a:r>
              <a:rPr lang="en-US" sz="2000" b="1" dirty="0" smtClean="0">
                <a:solidFill>
                  <a:schemeClr val="tx1"/>
                </a:solidFill>
                <a:latin typeface="Times New Roman" panose="02020603050405020304" pitchFamily="18" charset="0"/>
                <a:cs typeface="Times New Roman" panose="02020603050405020304" pitchFamily="18" charset="0"/>
              </a:rPr>
              <a:t>.</a:t>
            </a:r>
            <a:r>
              <a:rPr lang="en-US" sz="2000" b="1" dirty="0">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Quan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điểm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xây</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chương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trình</a:t>
            </a:r>
            <a:endParaRPr lang="en-US" sz="2000" dirty="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79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606751" y="1280160"/>
            <a:ext cx="11058257" cy="283891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ffectLst/>
            </a:endParaRPr>
          </a:p>
        </p:txBody>
      </p:sp>
      <p:sp>
        <p:nvSpPr>
          <p:cNvPr id="3" name="Rectangle 2"/>
          <p:cNvSpPr/>
          <p:nvPr/>
        </p:nvSpPr>
        <p:spPr>
          <a:xfrm>
            <a:off x="1538243" y="1651673"/>
            <a:ext cx="9434557" cy="1938992"/>
          </a:xfrm>
          <a:prstGeom prst="rect">
            <a:avLst/>
          </a:prstGeom>
        </p:spPr>
        <p:txBody>
          <a:bodyPr wrap="square">
            <a:spAutoFit/>
          </a:bodyPr>
          <a:lstStyle/>
          <a:p>
            <a:pPr indent="450215">
              <a:spcBef>
                <a:spcPts val="600"/>
              </a:spcBef>
              <a:spcAft>
                <a:spcPts val="600"/>
              </a:spcAft>
            </a:pPr>
            <a:r>
              <a:rPr lang="en-US" sz="2000" dirty="0" err="1"/>
              <a:t>Đối</a:t>
            </a:r>
            <a:r>
              <a:rPr lang="en-US" sz="2000" dirty="0"/>
              <a:t> </a:t>
            </a:r>
            <a:r>
              <a:rPr lang="en-US" sz="2000" dirty="0" err="1"/>
              <a:t>với</a:t>
            </a:r>
            <a:r>
              <a:rPr lang="en-US" sz="2000" dirty="0"/>
              <a:t> </a:t>
            </a:r>
            <a:r>
              <a:rPr lang="en-US" sz="2000" dirty="0" err="1"/>
              <a:t>cấp</a:t>
            </a:r>
            <a:r>
              <a:rPr lang="en-US" sz="2000" dirty="0"/>
              <a:t> </a:t>
            </a:r>
            <a:r>
              <a:rPr lang="en-US" sz="2000" dirty="0" err="1"/>
              <a:t>tiểu</a:t>
            </a:r>
            <a:r>
              <a:rPr lang="en-US" sz="2000" dirty="0"/>
              <a:t> </a:t>
            </a:r>
            <a:r>
              <a:rPr lang="en-US" sz="2000" dirty="0" err="1"/>
              <a:t>học</a:t>
            </a:r>
            <a:r>
              <a:rPr lang="en-US" sz="2000" dirty="0"/>
              <a:t> </a:t>
            </a:r>
            <a:r>
              <a:rPr lang="en-US" sz="2000" dirty="0" err="1"/>
              <a:t>Môn</a:t>
            </a:r>
            <a:r>
              <a:rPr lang="en-US" sz="2000" dirty="0"/>
              <a:t> </a:t>
            </a:r>
            <a:r>
              <a:rPr lang="en-US" sz="2000" dirty="0" err="1"/>
              <a:t>Mĩ</a:t>
            </a:r>
            <a:r>
              <a:rPr lang="en-US" sz="2000" dirty="0"/>
              <a:t> </a:t>
            </a:r>
            <a:r>
              <a:rPr lang="en-US" sz="2000" dirty="0" err="1"/>
              <a:t>thuật</a:t>
            </a:r>
            <a:r>
              <a:rPr lang="en-US" sz="2000" dirty="0"/>
              <a:t> </a:t>
            </a:r>
            <a:r>
              <a:rPr lang="en-US" sz="2000" dirty="0" err="1"/>
              <a:t>giúp</a:t>
            </a:r>
            <a:r>
              <a:rPr lang="en-US" sz="2000" dirty="0"/>
              <a:t> </a:t>
            </a:r>
            <a:r>
              <a:rPr lang="en-US" sz="2000" dirty="0" err="1"/>
              <a:t>học</a:t>
            </a:r>
            <a:r>
              <a:rPr lang="en-US" sz="2000" dirty="0"/>
              <a:t> </a:t>
            </a:r>
            <a:r>
              <a:rPr lang="en-US" sz="2000" dirty="0" err="1"/>
              <a:t>sinh</a:t>
            </a:r>
            <a:r>
              <a:rPr lang="en-US" sz="2000" dirty="0"/>
              <a:t> </a:t>
            </a:r>
            <a:r>
              <a:rPr lang="en-US" sz="2000" dirty="0" err="1"/>
              <a:t>bước</a:t>
            </a:r>
            <a:r>
              <a:rPr lang="en-US" sz="2000" dirty="0"/>
              <a:t> </a:t>
            </a:r>
            <a:r>
              <a:rPr lang="en-US" sz="2000" dirty="0" err="1"/>
              <a:t>đầu</a:t>
            </a:r>
            <a:r>
              <a:rPr lang="en-US" sz="2000" dirty="0"/>
              <a:t> </a:t>
            </a:r>
            <a:r>
              <a:rPr lang="en-US" sz="2000" dirty="0" err="1"/>
              <a:t>hình</a:t>
            </a:r>
            <a:r>
              <a:rPr lang="en-US" sz="2000" dirty="0"/>
              <a:t> </a:t>
            </a:r>
            <a:r>
              <a:rPr lang="en-US" sz="2000" dirty="0" err="1"/>
              <a:t>thành</a:t>
            </a:r>
            <a:r>
              <a:rPr lang="en-US" sz="2000" dirty="0"/>
              <a:t>, </a:t>
            </a:r>
            <a:r>
              <a:rPr lang="en-US" sz="2000" dirty="0" err="1"/>
              <a:t>phát</a:t>
            </a:r>
            <a:r>
              <a:rPr lang="en-US" sz="2000" dirty="0"/>
              <a:t> </a:t>
            </a:r>
            <a:r>
              <a:rPr lang="en-US" sz="2000" dirty="0" err="1"/>
              <a:t>triển</a:t>
            </a:r>
            <a:r>
              <a:rPr lang="en-US" sz="2000" dirty="0"/>
              <a:t> </a:t>
            </a:r>
            <a:r>
              <a:rPr lang="en-US" sz="2000" dirty="0" err="1"/>
              <a:t>năng</a:t>
            </a:r>
            <a:r>
              <a:rPr lang="en-US" sz="2000" dirty="0"/>
              <a:t> </a:t>
            </a:r>
            <a:r>
              <a:rPr lang="en-US" sz="2000" dirty="0" err="1"/>
              <a:t>lực</a:t>
            </a:r>
            <a:r>
              <a:rPr lang="en-US" sz="2000" dirty="0"/>
              <a:t> </a:t>
            </a:r>
            <a:r>
              <a:rPr lang="en-US" sz="2000" dirty="0" err="1"/>
              <a:t>mĩ</a:t>
            </a:r>
            <a:r>
              <a:rPr lang="en-US" sz="2000" dirty="0"/>
              <a:t> </a:t>
            </a:r>
            <a:r>
              <a:rPr lang="en-US" sz="2000" dirty="0" err="1"/>
              <a:t>thuật</a:t>
            </a:r>
            <a:r>
              <a:rPr lang="en-US" sz="2000" dirty="0"/>
              <a:t> </a:t>
            </a:r>
            <a:r>
              <a:rPr lang="en-US" sz="2000" dirty="0" err="1"/>
              <a:t>thông</a:t>
            </a:r>
            <a:r>
              <a:rPr lang="en-US" sz="2000" dirty="0"/>
              <a:t> qua </a:t>
            </a:r>
            <a:r>
              <a:rPr lang="en-US" sz="2000" dirty="0" err="1"/>
              <a:t>các</a:t>
            </a:r>
            <a:r>
              <a:rPr lang="en-US" sz="2000" dirty="0"/>
              <a:t> </a:t>
            </a:r>
            <a:r>
              <a:rPr lang="en-US" sz="2000" dirty="0" err="1"/>
              <a:t>hoạt</a:t>
            </a:r>
            <a:r>
              <a:rPr lang="en-US" sz="2000" dirty="0"/>
              <a:t> </a:t>
            </a:r>
            <a:r>
              <a:rPr lang="en-US" sz="2000" dirty="0" err="1"/>
              <a:t>động</a:t>
            </a:r>
            <a:r>
              <a:rPr lang="en-US" sz="2000" dirty="0"/>
              <a:t> </a:t>
            </a:r>
            <a:r>
              <a:rPr lang="en-US" sz="2000" dirty="0" err="1"/>
              <a:t>trải</a:t>
            </a:r>
            <a:r>
              <a:rPr lang="en-US" sz="2000" dirty="0"/>
              <a:t> </a:t>
            </a:r>
            <a:r>
              <a:rPr lang="en-US" sz="2000" dirty="0" err="1"/>
              <a:t>nghiệm</a:t>
            </a:r>
            <a:r>
              <a:rPr lang="en-US" sz="2000" dirty="0"/>
              <a:t>; </a:t>
            </a:r>
            <a:r>
              <a:rPr lang="en-US" sz="2000" dirty="0" err="1"/>
              <a:t>biết</a:t>
            </a:r>
            <a:r>
              <a:rPr lang="en-US" sz="2000" dirty="0"/>
              <a:t> </a:t>
            </a:r>
            <a:r>
              <a:rPr lang="en-US" sz="2000" dirty="0" err="1"/>
              <a:t>thể</a:t>
            </a:r>
            <a:r>
              <a:rPr lang="en-US" sz="2000" dirty="0"/>
              <a:t> </a:t>
            </a:r>
            <a:r>
              <a:rPr lang="en-US" sz="2000" dirty="0" err="1"/>
              <a:t>hiện</a:t>
            </a:r>
            <a:r>
              <a:rPr lang="en-US" sz="2000" dirty="0"/>
              <a:t> </a:t>
            </a:r>
            <a:r>
              <a:rPr lang="en-US" sz="2000" dirty="0" err="1"/>
              <a:t>cảm</a:t>
            </a:r>
            <a:r>
              <a:rPr lang="en-US" sz="2000" dirty="0"/>
              <a:t> </a:t>
            </a:r>
            <a:r>
              <a:rPr lang="en-US" sz="2000" dirty="0" err="1"/>
              <a:t>xúc</a:t>
            </a:r>
            <a:r>
              <a:rPr lang="en-US" sz="2000" dirty="0"/>
              <a:t>, </a:t>
            </a:r>
            <a:r>
              <a:rPr lang="en-US" sz="2000" dirty="0" err="1"/>
              <a:t>trí</a:t>
            </a:r>
            <a:r>
              <a:rPr lang="en-US" sz="2000" dirty="0"/>
              <a:t> </a:t>
            </a:r>
            <a:r>
              <a:rPr lang="en-US" sz="2000" dirty="0" err="1"/>
              <a:t>tưởng</a:t>
            </a:r>
            <a:r>
              <a:rPr lang="en-US" sz="2000" dirty="0"/>
              <a:t> </a:t>
            </a:r>
            <a:r>
              <a:rPr lang="en-US" sz="2000" dirty="0" err="1"/>
              <a:t>tượng</a:t>
            </a:r>
            <a:r>
              <a:rPr lang="en-US" sz="2000" dirty="0"/>
              <a:t> </a:t>
            </a:r>
            <a:r>
              <a:rPr lang="en-US" sz="2000" dirty="0" err="1"/>
              <a:t>về</a:t>
            </a:r>
            <a:r>
              <a:rPr lang="en-US" sz="2000" dirty="0"/>
              <a:t> </a:t>
            </a:r>
            <a:r>
              <a:rPr lang="en-US" sz="2000" dirty="0" err="1"/>
              <a:t>thế</a:t>
            </a:r>
            <a:r>
              <a:rPr lang="en-US" sz="2000" dirty="0"/>
              <a:t> </a:t>
            </a:r>
            <a:r>
              <a:rPr lang="en-US" sz="2000" dirty="0" err="1"/>
              <a:t>giới</a:t>
            </a:r>
            <a:r>
              <a:rPr lang="en-US" sz="2000" dirty="0"/>
              <a:t> </a:t>
            </a:r>
            <a:r>
              <a:rPr lang="en-US" sz="2000" dirty="0" err="1"/>
              <a:t>xung</a:t>
            </a:r>
            <a:r>
              <a:rPr lang="en-US" sz="2000" dirty="0"/>
              <a:t> </a:t>
            </a:r>
            <a:r>
              <a:rPr lang="en-US" sz="2000" dirty="0" err="1"/>
              <a:t>quanh</a:t>
            </a:r>
            <a:r>
              <a:rPr lang="en-US" sz="2000" dirty="0"/>
              <a:t>, </a:t>
            </a:r>
            <a:r>
              <a:rPr lang="en-US" sz="2000" dirty="0" err="1"/>
              <a:t>từ</a:t>
            </a:r>
            <a:r>
              <a:rPr lang="en-US" sz="2000" dirty="0"/>
              <a:t> </a:t>
            </a:r>
            <a:r>
              <a:rPr lang="en-US" sz="2000" dirty="0" err="1"/>
              <a:t>đó</a:t>
            </a:r>
            <a:r>
              <a:rPr lang="en-US" sz="2000" dirty="0"/>
              <a:t> </a:t>
            </a:r>
            <a:r>
              <a:rPr lang="en-US" sz="2000" dirty="0" err="1"/>
              <a:t>hình</a:t>
            </a:r>
            <a:r>
              <a:rPr lang="en-US" sz="2000" dirty="0"/>
              <a:t> </a:t>
            </a:r>
            <a:r>
              <a:rPr lang="en-US" sz="2000" dirty="0" err="1"/>
              <a:t>thành</a:t>
            </a:r>
            <a:r>
              <a:rPr lang="en-US" sz="2000" dirty="0"/>
              <a:t> </a:t>
            </a:r>
            <a:r>
              <a:rPr lang="en-US" sz="2000" dirty="0" err="1"/>
              <a:t>năng</a:t>
            </a:r>
            <a:r>
              <a:rPr lang="en-US" sz="2000" dirty="0"/>
              <a:t> </a:t>
            </a:r>
            <a:r>
              <a:rPr lang="en-US" sz="2000" dirty="0" err="1"/>
              <a:t>lực</a:t>
            </a:r>
            <a:r>
              <a:rPr lang="en-US" sz="2000" dirty="0"/>
              <a:t> </a:t>
            </a:r>
            <a:r>
              <a:rPr lang="en-US" sz="2000" dirty="0" err="1"/>
              <a:t>giao</a:t>
            </a:r>
            <a:r>
              <a:rPr lang="en-US" sz="2000" dirty="0"/>
              <a:t> </a:t>
            </a:r>
            <a:r>
              <a:rPr lang="en-US" sz="2000" dirty="0" err="1"/>
              <a:t>tiếp</a:t>
            </a:r>
            <a:r>
              <a:rPr lang="en-US" sz="2000" dirty="0"/>
              <a:t>, </a:t>
            </a:r>
            <a:r>
              <a:rPr lang="en-US" sz="2000" dirty="0" err="1"/>
              <a:t>hợp</a:t>
            </a:r>
            <a:r>
              <a:rPr lang="en-US" sz="2000" dirty="0"/>
              <a:t> </a:t>
            </a:r>
            <a:r>
              <a:rPr lang="en-US" sz="2000" dirty="0" err="1"/>
              <a:t>tác</a:t>
            </a:r>
            <a:r>
              <a:rPr lang="en-US" sz="2000" dirty="0"/>
              <a:t>, </a:t>
            </a:r>
            <a:r>
              <a:rPr lang="en-US" sz="2000" dirty="0" err="1"/>
              <a:t>giải</a:t>
            </a:r>
            <a:r>
              <a:rPr lang="en-US" sz="2000" dirty="0"/>
              <a:t> </a:t>
            </a:r>
            <a:r>
              <a:rPr lang="en-US" sz="2000" dirty="0" err="1"/>
              <a:t>quyết</a:t>
            </a:r>
            <a:r>
              <a:rPr lang="en-US" sz="2000" dirty="0"/>
              <a:t> </a:t>
            </a:r>
            <a:r>
              <a:rPr lang="en-US" sz="2000" dirty="0" err="1"/>
              <a:t>vấn</a:t>
            </a:r>
            <a:r>
              <a:rPr lang="en-US" sz="2000" dirty="0"/>
              <a:t> </a:t>
            </a:r>
            <a:r>
              <a:rPr lang="en-US" sz="2000" dirty="0" err="1"/>
              <a:t>đề</a:t>
            </a:r>
            <a:r>
              <a:rPr lang="en-US" sz="2000" dirty="0"/>
              <a:t> </a:t>
            </a:r>
            <a:r>
              <a:rPr lang="en-US" sz="2000" dirty="0" err="1"/>
              <a:t>và</a:t>
            </a:r>
            <a:r>
              <a:rPr lang="en-US" sz="2000" dirty="0"/>
              <a:t> </a:t>
            </a:r>
            <a:r>
              <a:rPr lang="en-US" sz="2000" dirty="0" err="1"/>
              <a:t>sáng</a:t>
            </a:r>
            <a:r>
              <a:rPr lang="en-US" sz="2000" dirty="0"/>
              <a:t> </a:t>
            </a:r>
            <a:r>
              <a:rPr lang="en-US" sz="2000" dirty="0" err="1"/>
              <a:t>tạo</a:t>
            </a:r>
            <a:r>
              <a:rPr lang="en-US" sz="2000" dirty="0"/>
              <a:t>; </a:t>
            </a:r>
            <a:r>
              <a:rPr lang="en-US" sz="2000" dirty="0" err="1"/>
              <a:t>bước</a:t>
            </a:r>
            <a:r>
              <a:rPr lang="en-US" sz="2000" dirty="0"/>
              <a:t> </a:t>
            </a:r>
            <a:r>
              <a:rPr lang="en-US" sz="2000" dirty="0" err="1"/>
              <a:t>đầu</a:t>
            </a:r>
            <a:r>
              <a:rPr lang="en-US" sz="2000" dirty="0"/>
              <a:t> </a:t>
            </a:r>
            <a:r>
              <a:rPr lang="en-US" sz="2000" dirty="0" err="1"/>
              <a:t>làm</a:t>
            </a:r>
            <a:r>
              <a:rPr lang="en-US" sz="2000" dirty="0"/>
              <a:t> </a:t>
            </a:r>
            <a:r>
              <a:rPr lang="en-US" sz="2000" dirty="0" err="1"/>
              <a:t>quen</a:t>
            </a:r>
            <a:r>
              <a:rPr lang="en-US" sz="2000" dirty="0"/>
              <a:t>, </a:t>
            </a:r>
            <a:r>
              <a:rPr lang="en-US" sz="2000" dirty="0" err="1"/>
              <a:t>tìm</a:t>
            </a:r>
            <a:r>
              <a:rPr lang="en-US" sz="2000" dirty="0"/>
              <a:t> </a:t>
            </a:r>
            <a:r>
              <a:rPr lang="en-US" sz="2000" dirty="0" err="1"/>
              <a:t>hiểu</a:t>
            </a:r>
            <a:r>
              <a:rPr lang="en-US" sz="2000" dirty="0"/>
              <a:t> </a:t>
            </a:r>
            <a:r>
              <a:rPr lang="en-US" sz="2000" dirty="0" err="1"/>
              <a:t>và</a:t>
            </a:r>
            <a:r>
              <a:rPr lang="en-US" sz="2000" dirty="0"/>
              <a:t> </a:t>
            </a:r>
            <a:r>
              <a:rPr lang="en-US" sz="2000" dirty="0" err="1"/>
              <a:t>cảm</a:t>
            </a:r>
            <a:r>
              <a:rPr lang="en-US" sz="2000" dirty="0"/>
              <a:t> </a:t>
            </a:r>
            <a:r>
              <a:rPr lang="en-US" sz="2000" dirty="0" err="1"/>
              <a:t>nhận</a:t>
            </a:r>
            <a:r>
              <a:rPr lang="en-US" sz="2000" dirty="0"/>
              <a:t> </a:t>
            </a:r>
            <a:r>
              <a:rPr lang="en-US" sz="2000" dirty="0" err="1"/>
              <a:t>vẻ</a:t>
            </a:r>
            <a:r>
              <a:rPr lang="en-US" sz="2000" dirty="0"/>
              <a:t> </a:t>
            </a:r>
            <a:r>
              <a:rPr lang="en-US" sz="2000" dirty="0" err="1"/>
              <a:t>đẹp</a:t>
            </a:r>
            <a:r>
              <a:rPr lang="en-US" sz="2000" dirty="0"/>
              <a:t> </a:t>
            </a:r>
            <a:r>
              <a:rPr lang="en-US" sz="2000" dirty="0" err="1"/>
              <a:t>của</a:t>
            </a:r>
            <a:r>
              <a:rPr lang="en-US" sz="2000" dirty="0"/>
              <a:t> </a:t>
            </a:r>
            <a:r>
              <a:rPr lang="en-US" sz="2000" dirty="0" err="1"/>
              <a:t>sản</a:t>
            </a:r>
            <a:r>
              <a:rPr lang="en-US" sz="2000" dirty="0"/>
              <a:t> </a:t>
            </a:r>
            <a:r>
              <a:rPr lang="en-US" sz="2000" dirty="0" err="1"/>
              <a:t>phẩm</a:t>
            </a:r>
            <a:r>
              <a:rPr lang="en-US" sz="2000" dirty="0"/>
              <a:t>, </a:t>
            </a:r>
            <a:r>
              <a:rPr lang="en-US" sz="2000" dirty="0" err="1"/>
              <a:t>tác</a:t>
            </a:r>
            <a:r>
              <a:rPr lang="en-US" sz="2000" dirty="0"/>
              <a:t> </a:t>
            </a:r>
            <a:r>
              <a:rPr lang="en-US" sz="2000" dirty="0" err="1"/>
              <a:t>phẩm</a:t>
            </a:r>
            <a:r>
              <a:rPr lang="en-US" sz="2000" dirty="0"/>
              <a:t> </a:t>
            </a:r>
            <a:r>
              <a:rPr lang="en-US" sz="2000" dirty="0" err="1"/>
              <a:t>nghệ</a:t>
            </a:r>
            <a:r>
              <a:rPr lang="en-US" sz="2000" dirty="0"/>
              <a:t> </a:t>
            </a:r>
            <a:r>
              <a:rPr lang="en-US" sz="2000" dirty="0" err="1"/>
              <a:t>thuật</a:t>
            </a:r>
            <a:r>
              <a:rPr lang="en-US" sz="2000" dirty="0"/>
              <a:t>, </a:t>
            </a:r>
            <a:r>
              <a:rPr lang="en-US" sz="2000" dirty="0" err="1"/>
              <a:t>hình</a:t>
            </a:r>
            <a:r>
              <a:rPr lang="en-US" sz="2000" dirty="0"/>
              <a:t> </a:t>
            </a:r>
            <a:r>
              <a:rPr lang="en-US" sz="2000" dirty="0" err="1"/>
              <a:t>thành</a:t>
            </a:r>
            <a:r>
              <a:rPr lang="en-US" sz="2000" dirty="0"/>
              <a:t> </a:t>
            </a:r>
            <a:r>
              <a:rPr lang="en-US" sz="2000" dirty="0" err="1"/>
              <a:t>năng</a:t>
            </a:r>
            <a:r>
              <a:rPr lang="en-US" sz="2000" dirty="0"/>
              <a:t> </a:t>
            </a:r>
            <a:r>
              <a:rPr lang="en-US" sz="2000" dirty="0" err="1"/>
              <a:t>lực</a:t>
            </a:r>
            <a:r>
              <a:rPr lang="en-US" sz="2000" dirty="0"/>
              <a:t> </a:t>
            </a:r>
            <a:r>
              <a:rPr lang="en-US" sz="2000" dirty="0" err="1"/>
              <a:t>tự</a:t>
            </a:r>
            <a:r>
              <a:rPr lang="en-US" sz="2000" dirty="0"/>
              <a:t> </a:t>
            </a:r>
            <a:r>
              <a:rPr lang="en-US" sz="2000" dirty="0" err="1"/>
              <a:t>chủ</a:t>
            </a:r>
            <a:r>
              <a:rPr lang="en-US" sz="2000" dirty="0"/>
              <a:t> </a:t>
            </a:r>
            <a:r>
              <a:rPr lang="en-US" sz="2000" dirty="0" err="1"/>
              <a:t>và</a:t>
            </a:r>
            <a:r>
              <a:rPr lang="en-US" sz="2000" dirty="0"/>
              <a:t> </a:t>
            </a:r>
            <a:r>
              <a:rPr lang="en-US" sz="2000" dirty="0" err="1"/>
              <a:t>tự</a:t>
            </a:r>
            <a:r>
              <a:rPr lang="en-US" sz="2000" dirty="0"/>
              <a:t> </a:t>
            </a:r>
            <a:r>
              <a:rPr lang="en-US" sz="2000" dirty="0" err="1"/>
              <a:t>học</a:t>
            </a:r>
            <a:r>
              <a:rPr lang="en-US" sz="2000" dirty="0"/>
              <a:t>; </a:t>
            </a:r>
            <a:r>
              <a:rPr lang="en-US" sz="2000" dirty="0" err="1"/>
              <a:t>góp</a:t>
            </a:r>
            <a:r>
              <a:rPr lang="en-US" sz="2000" dirty="0"/>
              <a:t> </a:t>
            </a:r>
            <a:r>
              <a:rPr lang="en-US" sz="2000" dirty="0" err="1"/>
              <a:t>phần</a:t>
            </a:r>
            <a:r>
              <a:rPr lang="en-US" sz="2000" dirty="0"/>
              <a:t> </a:t>
            </a:r>
            <a:r>
              <a:rPr lang="en-US" sz="2000" dirty="0" err="1"/>
              <a:t>hình</a:t>
            </a:r>
            <a:r>
              <a:rPr lang="en-US" sz="2000" dirty="0"/>
              <a:t> </a:t>
            </a:r>
            <a:r>
              <a:rPr lang="en-US" sz="2000" dirty="0" err="1"/>
              <a:t>thành</a:t>
            </a:r>
            <a:r>
              <a:rPr lang="en-US" sz="2000" dirty="0"/>
              <a:t> </a:t>
            </a:r>
            <a:r>
              <a:rPr lang="en-US" sz="2000" dirty="0" err="1"/>
              <a:t>các</a:t>
            </a:r>
            <a:r>
              <a:rPr lang="en-US" sz="2000" dirty="0"/>
              <a:t> </a:t>
            </a:r>
            <a:r>
              <a:rPr lang="en-US" sz="2000" dirty="0" err="1"/>
              <a:t>phẩm</a:t>
            </a:r>
            <a:r>
              <a:rPr lang="en-US" sz="2000" dirty="0"/>
              <a:t> </a:t>
            </a:r>
            <a:r>
              <a:rPr lang="en-US" sz="2000" dirty="0" err="1"/>
              <a:t>chất</a:t>
            </a:r>
            <a:r>
              <a:rPr lang="en-US" sz="2000" dirty="0"/>
              <a:t> </a:t>
            </a:r>
            <a:r>
              <a:rPr lang="en-US" sz="2000" dirty="0" err="1"/>
              <a:t>yêu</a:t>
            </a:r>
            <a:r>
              <a:rPr lang="en-US" sz="2000" dirty="0"/>
              <a:t> </a:t>
            </a:r>
            <a:r>
              <a:rPr lang="en-US" sz="2000" dirty="0" err="1"/>
              <a:t>nước</a:t>
            </a:r>
            <a:r>
              <a:rPr lang="en-US" sz="2000" dirty="0"/>
              <a:t>, </a:t>
            </a:r>
            <a:r>
              <a:rPr lang="en-US" sz="2000" dirty="0" err="1"/>
              <a:t>nhân</a:t>
            </a:r>
            <a:r>
              <a:rPr lang="en-US" sz="2000" dirty="0"/>
              <a:t> </a:t>
            </a:r>
            <a:r>
              <a:rPr lang="en-US" sz="2000" dirty="0" err="1"/>
              <a:t>ái</a:t>
            </a:r>
            <a:r>
              <a:rPr lang="en-US" sz="2000" dirty="0"/>
              <a:t>, </a:t>
            </a:r>
            <a:r>
              <a:rPr lang="en-US" sz="2000" dirty="0" err="1"/>
              <a:t>chăm</a:t>
            </a:r>
            <a:r>
              <a:rPr lang="en-US" sz="2000" dirty="0"/>
              <a:t> </a:t>
            </a:r>
            <a:r>
              <a:rPr lang="en-US" sz="2000" dirty="0" err="1"/>
              <a:t>chỉ</a:t>
            </a:r>
            <a:r>
              <a:rPr lang="en-US" sz="2000" dirty="0"/>
              <a:t>, </a:t>
            </a:r>
            <a:r>
              <a:rPr lang="en-US" sz="2000" dirty="0" err="1"/>
              <a:t>trung</a:t>
            </a:r>
            <a:r>
              <a:rPr lang="en-US" sz="2000" dirty="0"/>
              <a:t> </a:t>
            </a:r>
            <a:r>
              <a:rPr lang="en-US" sz="2000" dirty="0" err="1"/>
              <a:t>thực</a:t>
            </a:r>
            <a:r>
              <a:rPr lang="en-US" sz="2000" dirty="0"/>
              <a:t>, </a:t>
            </a:r>
            <a:r>
              <a:rPr lang="en-US" sz="2000" dirty="0" err="1"/>
              <a:t>trách</a:t>
            </a:r>
            <a:r>
              <a:rPr lang="en-US" sz="2000" dirty="0"/>
              <a:t> </a:t>
            </a:r>
            <a:r>
              <a:rPr lang="en-US" sz="2000" dirty="0" err="1"/>
              <a:t>nhiệm</a:t>
            </a:r>
            <a:r>
              <a:rPr lang="en-US" sz="2000" dirty="0"/>
              <a:t>.</a:t>
            </a:r>
            <a:endParaRPr lang="en-US" sz="2000" dirty="0">
              <a:effectLst/>
            </a:endParaRPr>
          </a:p>
        </p:txBody>
      </p:sp>
    </p:spTree>
    <p:extLst>
      <p:ext uri="{BB962C8B-B14F-4D97-AF65-F5344CB8AC3E}">
        <p14:creationId xmlns:p14="http://schemas.microsoft.com/office/powerpoint/2010/main" val="269007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6675" y="407311"/>
            <a:ext cx="5566495" cy="10525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itchFamily="18" charset="0"/>
                <a:cs typeface="Times New Roman" panose="02020603050405020304" pitchFamily="18" charset="0"/>
              </a:rPr>
              <a:t>2</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b="1" dirty="0" smtClean="0">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Khung</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kế</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hoạch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dạy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405923" y="3098810"/>
            <a:ext cx="11651094" cy="2757965"/>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err="1">
                <a:solidFill>
                  <a:schemeClr val="tx1"/>
                </a:solidFill>
                <a:latin typeface="Times New Roman" pitchFamily="18" charset="0"/>
                <a:cs typeface="Times New Roman" pitchFamily="18" charset="0"/>
              </a:rPr>
              <a:t>Thế</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theo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a:t>
            </a:r>
          </a:p>
          <a:p>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Trước</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cần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hiểu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theo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lớp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theo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lớp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dưới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hướng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dẫn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việc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nhau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nhỏ</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hoàn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mục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đích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Mỗi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ý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hoàn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nhóm</a:t>
            </a:r>
            <a:r>
              <a:rPr lang="en-US" sz="2000" dirty="0">
                <a:solidFill>
                  <a:schemeClr val="tx1"/>
                </a:solidFill>
                <a:latin typeface="Times New Roman" pitchFamily="18" charset="0"/>
                <a:cs typeface="Times New Roman" pitchFamily="18" charset="0"/>
              </a:rPr>
              <a:t>. </a:t>
            </a:r>
          </a:p>
        </p:txBody>
      </p:sp>
      <p:sp>
        <p:nvSpPr>
          <p:cNvPr id="6" name="Flowchart: Terminator 5"/>
          <p:cNvSpPr/>
          <p:nvPr/>
        </p:nvSpPr>
        <p:spPr>
          <a:xfrm>
            <a:off x="540906" y="1802414"/>
            <a:ext cx="11651094" cy="95385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Kế</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môn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Mĩ</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thuật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4 (CTST-</a:t>
            </a:r>
            <a:r>
              <a:rPr lang="en-US" dirty="0" err="1">
                <a:solidFill>
                  <a:schemeClr val="tx1"/>
                </a:solidFill>
                <a:latin typeface="Times New Roman" pitchFamily="18" charset="0"/>
                <a:cs typeface="Times New Roman" pitchFamily="18" charset="0"/>
              </a:rPr>
              <a:t>bản</a:t>
            </a:r>
            <a:r>
              <a:rPr lang="en-US" dirty="0">
                <a:solidFill>
                  <a:schemeClr val="tx1"/>
                </a:solidFill>
                <a:latin typeface="Times New Roman" pitchFamily="18" charset="0"/>
                <a:cs typeface="Times New Roman" pitchFamily="18" charset="0"/>
              </a:rPr>
              <a:t> 2) </a:t>
            </a:r>
            <a:r>
              <a:rPr lang="en-US" dirty="0" err="1">
                <a:solidFill>
                  <a:schemeClr val="tx1"/>
                </a:solidFill>
                <a:latin typeface="Times New Roman" pitchFamily="18" charset="0"/>
                <a:cs typeface="Times New Roman" pitchFamily="18" charset="0"/>
              </a:rPr>
              <a:t>gồm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8 </a:t>
            </a:r>
            <a:r>
              <a:rPr lang="en-US" dirty="0" err="1">
                <a:solidFill>
                  <a:schemeClr val="tx1"/>
                </a:solidFill>
                <a:latin typeface="Times New Roman" pitchFamily="18" charset="0"/>
                <a:cs typeface="Times New Roman" pitchFamily="18" charset="0"/>
              </a:rPr>
              <a:t>chủ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mỗi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2 </a:t>
            </a:r>
            <a:r>
              <a:rPr lang="en-US" dirty="0" err="1">
                <a:solidFill>
                  <a:schemeClr val="tx1"/>
                </a:solidFill>
                <a:latin typeface="Times New Roman" pitchFamily="18" charset="0"/>
                <a:cs typeface="Times New Roman" pitchFamily="18" charset="0"/>
              </a:rPr>
              <a:t>bài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mỗi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bài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yếu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endParaRPr lang="en-US" sz="20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788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3453</Words>
  <Application>Microsoft Office PowerPoint</Application>
  <PresentationFormat>Custom</PresentationFormat>
  <Paragraphs>167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378</cp:revision>
  <dcterms:created xsi:type="dcterms:W3CDTF">2022-02-26T08:19:36Z</dcterms:created>
  <dcterms:modified xsi:type="dcterms:W3CDTF">2024-09-28T07:50:58Z</dcterms:modified>
</cp:coreProperties>
</file>