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4.wav" ContentType="audio/wav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  <p:sldMasterId id="2147483815" r:id="rId2"/>
  </p:sldMasterIdLst>
  <p:notesMasterIdLst>
    <p:notesMasterId r:id="rId57"/>
  </p:notesMasterIdLst>
  <p:sldIdLst>
    <p:sldId id="563" r:id="rId3"/>
    <p:sldId id="566" r:id="rId4"/>
    <p:sldId id="3064" r:id="rId5"/>
    <p:sldId id="3120" r:id="rId6"/>
    <p:sldId id="3121" r:id="rId7"/>
    <p:sldId id="3075" r:id="rId8"/>
    <p:sldId id="3052" r:id="rId9"/>
    <p:sldId id="3055" r:id="rId10"/>
    <p:sldId id="3076" r:id="rId11"/>
    <p:sldId id="3122" r:id="rId12"/>
    <p:sldId id="3077" r:id="rId13"/>
    <p:sldId id="282" r:id="rId14"/>
    <p:sldId id="3123" r:id="rId15"/>
    <p:sldId id="258" r:id="rId16"/>
    <p:sldId id="3124" r:id="rId17"/>
    <p:sldId id="3125" r:id="rId18"/>
    <p:sldId id="3126" r:id="rId19"/>
    <p:sldId id="257" r:id="rId20"/>
    <p:sldId id="3127" r:id="rId21"/>
    <p:sldId id="3065" r:id="rId22"/>
    <p:sldId id="3128" r:id="rId23"/>
    <p:sldId id="3130" r:id="rId24"/>
    <p:sldId id="3129" r:id="rId25"/>
    <p:sldId id="3131" r:id="rId26"/>
    <p:sldId id="3132" r:id="rId27"/>
    <p:sldId id="3098" r:id="rId28"/>
    <p:sldId id="3100" r:id="rId29"/>
    <p:sldId id="3133" r:id="rId30"/>
    <p:sldId id="3134" r:id="rId31"/>
    <p:sldId id="3135" r:id="rId32"/>
    <p:sldId id="3136" r:id="rId33"/>
    <p:sldId id="3137" r:id="rId34"/>
    <p:sldId id="3139" r:id="rId35"/>
    <p:sldId id="3140" r:id="rId36"/>
    <p:sldId id="3141" r:id="rId37"/>
    <p:sldId id="3142" r:id="rId38"/>
    <p:sldId id="3108" r:id="rId39"/>
    <p:sldId id="3088" r:id="rId40"/>
    <p:sldId id="3143" r:id="rId41"/>
    <p:sldId id="3144" r:id="rId42"/>
    <p:sldId id="3109" r:id="rId43"/>
    <p:sldId id="3110" r:id="rId44"/>
    <p:sldId id="3145" r:id="rId45"/>
    <p:sldId id="3146" r:id="rId46"/>
    <p:sldId id="3158" r:id="rId47"/>
    <p:sldId id="3148" r:id="rId48"/>
    <p:sldId id="3149" r:id="rId49"/>
    <p:sldId id="3150" r:id="rId50"/>
    <p:sldId id="3153" r:id="rId51"/>
    <p:sldId id="3154" r:id="rId52"/>
    <p:sldId id="3155" r:id="rId53"/>
    <p:sldId id="3156" r:id="rId54"/>
    <p:sldId id="3157" r:id="rId55"/>
    <p:sldId id="601" r:id="rId56"/>
  </p:sldIdLst>
  <p:sldSz cx="12192000" cy="6858000"/>
  <p:notesSz cx="6858000" cy="9144000"/>
  <p:custDataLst>
    <p:tags r:id="rId5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63B"/>
    <a:srgbClr val="0E6FB2"/>
    <a:srgbClr val="FBAB1B"/>
    <a:srgbClr val="F44646"/>
    <a:srgbClr val="616161"/>
    <a:srgbClr val="312552"/>
    <a:srgbClr val="1D1D1D"/>
    <a:srgbClr val="4E4E4E"/>
    <a:srgbClr val="FFFFFF"/>
    <a:srgbClr val="31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07" autoAdjust="0"/>
    <p:restoredTop sz="82055" autoAdjust="0"/>
  </p:normalViewPr>
  <p:slideViewPr>
    <p:cSldViewPr>
      <p:cViewPr>
        <p:scale>
          <a:sx n="68" d="100"/>
          <a:sy n="68" d="100"/>
        </p:scale>
        <p:origin x="-288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7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746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74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05316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6A941C-04C6-4D1F-AD74-7560B5A4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87CEEBD-7AD9-478F-9B20-2ED160D38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714579-EF2D-48A9-8996-876614F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6608F1-9B0D-4C43-8357-AD5F0D8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01535-7139-4404-9C72-AD4A3178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1414"/>
      </p:ext>
    </p:extLst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416903-17D6-4CBA-A7EE-2F91789DF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C4A8703-916F-4A39-AFCB-C808300F2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E8A6C2-180B-46E1-8145-099AA6AB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49FF47-F8C4-4891-A74A-DAC24786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24DDE4-F7F6-4C14-8295-DC2B6E83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2980"/>
      </p:ext>
    </p:extLst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005973"/>
      </p:ext>
    </p:extLst>
  </p:cSld>
  <p:clrMapOvr>
    <a:masterClrMapping/>
  </p:clrMapOvr>
  <p:transition advClick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157740"/>
      </p:ext>
    </p:extLst>
  </p:cSld>
  <p:clrMapOvr>
    <a:masterClrMapping/>
  </p:clrMapOvr>
  <p:transition advClick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45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DD6F2-3EE3-4DF6-B906-FE7577D29BBD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8E951-2EE8-4589-B851-C27615BC82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73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57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=""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=""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=""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E9BB57-3685-4F68-BF48-AF85A4742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8949" y="271155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00201"/>
      </p:ext>
    </p:extLst>
  </p:cSld>
  <p:clrMapOvr>
    <a:masterClrMapping/>
  </p:clrMapOvr>
  <p:transition advClick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2023/7/17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67C0BD-BCAB-4FDA-9CC5-B8E811C79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CA0F4F-3688-4021-A987-1F1B57911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35A6B-48EB-4192-AF3F-0D70B7B7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DBDF1A-6C8F-44DB-A78F-1FEDDBAB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374690-5E2F-433D-838F-2474FB88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00867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55C7AD-8893-4879-873E-DFABD4FF8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2364C3-06A3-4514-A082-1606A30D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E5CD35-E8FF-43CB-87F4-2635482C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B20064-3BF6-4601-BFE6-AC3D3DEA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39832F-E240-44A9-B28B-141A72427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943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D0CBC0-3221-4B4E-A4D3-3DE5A863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178BDD-314C-4FBD-A66E-A544FFFEE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EDA232B-A9F8-4981-963E-3178701D1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276684-475E-46E5-BB92-C24D73716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0C49A7-B5E2-44CC-AE29-4A0F23942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B680C68-3109-4A64-A639-86843E15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47688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C2E25E-8A00-486C-AFAF-459634D99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49B0F20-D0ED-46D5-A783-84F52F83A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0B03EC7-E993-4FAE-BC40-1F1561601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A38BAE3-1BB8-432F-8A65-69150195C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23D725-00D0-4710-A69F-15EBAE6D8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A9F9F78-3E66-4094-B6D0-F2109A7F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91D45-B178-4192-AAE1-7BA59AD3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4D2282F-C37C-4F58-AB82-6579F669C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08180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6B21B7-3962-4670-827F-7D6535578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8DFC337-CEB3-4B31-B32E-556AFA0B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FFEB13D-7FA7-4E3E-BC56-0F6409595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08C9C9E-196A-4BA4-B0AC-0FED41C0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87524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261F71C-6E4E-4ABE-8050-968C31E6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2E1CB4-81AF-4C26-B9F4-E931BFA0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C3EF176-34AD-4906-B962-FFB8F191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98384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A13B03-3887-4F11-8FE7-2027CBEE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1066E-8E43-4DB4-8E40-BD531BB3F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5E75C5-F95A-43A1-AB58-FEC5CEA70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97E5A40-6578-4B79-8F76-AF0124189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C12BAD-FC06-4B0C-9ED8-C06147C88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08CCFF-59FA-466D-89C1-C8A9C3A1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08002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D692B-A9FB-446C-A7F8-1A5F924F3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006BEF-DE4E-4CE9-9F0E-2B8823D636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0F268D-FD97-43B4-A1F5-079440D34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9AD7FC-872D-46EA-BDBD-13C286FF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BEA80B-1406-4E5F-B76E-7D8E7234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754413-ED73-4AAF-BC09-F17A106F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5838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900FE463-7506-92FA-9777-8A9E9255B0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27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661" r:id="rId12"/>
    <p:sldLayoutId id="2147483797" r:id="rId13"/>
    <p:sldLayoutId id="2147483819" r:id="rId14"/>
    <p:sldLayoutId id="2147483822" r:id="rId15"/>
    <p:sldLayoutId id="2147483823" r:id="rId16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307346E4-E23D-5E13-53AA-9E281BED4D3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8509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20" r:id="rId4"/>
    <p:sldLayoutId id="214748382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2.png"/><Relationship Id="rId10" Type="http://schemas.openxmlformats.org/officeDocument/2006/relationships/image" Target="../media/image60.png"/><Relationship Id="rId4" Type="http://schemas.openxmlformats.org/officeDocument/2006/relationships/audio" Target="../media/media3.mp3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91.png"/><Relationship Id="rId7" Type="http://schemas.openxmlformats.org/officeDocument/2006/relationships/slide" Target="slide34.xml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slide" Target="slide33.xml"/><Relationship Id="rId4" Type="http://schemas.openxmlformats.org/officeDocument/2006/relationships/image" Target="../media/image92.png"/><Relationship Id="rId9" Type="http://schemas.openxmlformats.org/officeDocument/2006/relationships/slide" Target="slide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image" Target="../media/image93.gif"/><Relationship Id="rId4" Type="http://schemas.openxmlformats.org/officeDocument/2006/relationships/audio" Target="../media/audio7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image" Target="../media/image93.gif"/><Relationship Id="rId4" Type="http://schemas.openxmlformats.org/officeDocument/2006/relationships/audio" Target="../media/audio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image" Target="../media/image93.gif"/><Relationship Id="rId4" Type="http://schemas.openxmlformats.org/officeDocument/2006/relationships/audio" Target="../media/audio7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image" Target="../media/image93.gif"/><Relationship Id="rId4" Type="http://schemas.openxmlformats.org/officeDocument/2006/relationships/audio" Target="../media/audio7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png"/><Relationship Id="rId7" Type="http://schemas.openxmlformats.org/officeDocument/2006/relationships/image" Target="../media/image18.jp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7.xml"/><Relationship Id="rId18" Type="http://schemas.openxmlformats.org/officeDocument/2006/relationships/image" Target="../media/image112.gif"/><Relationship Id="rId3" Type="http://schemas.openxmlformats.org/officeDocument/2006/relationships/slideLayout" Target="../slideLayouts/slideLayout2.xml"/><Relationship Id="rId21" Type="http://schemas.openxmlformats.org/officeDocument/2006/relationships/slide" Target="slide52.xml"/><Relationship Id="rId7" Type="http://schemas.openxmlformats.org/officeDocument/2006/relationships/slide" Target="slide4.xml"/><Relationship Id="rId12" Type="http://schemas.openxmlformats.org/officeDocument/2006/relationships/slide" Target="slide49.xml"/><Relationship Id="rId17" Type="http://schemas.openxmlformats.org/officeDocument/2006/relationships/image" Target="../media/image111.gif"/><Relationship Id="rId2" Type="http://schemas.openxmlformats.org/officeDocument/2006/relationships/audio" Target="../media/media4.wav"/><Relationship Id="rId16" Type="http://schemas.openxmlformats.org/officeDocument/2006/relationships/slide" Target="slide51.xml"/><Relationship Id="rId20" Type="http://schemas.openxmlformats.org/officeDocument/2006/relationships/image" Target="../media/image42.png"/><Relationship Id="rId1" Type="http://schemas.microsoft.com/office/2007/relationships/media" Target="../media/media4.wav"/><Relationship Id="rId6" Type="http://schemas.openxmlformats.org/officeDocument/2006/relationships/slide" Target="slide46.xml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slide" Target="slide8.xml"/><Relationship Id="rId10" Type="http://schemas.openxmlformats.org/officeDocument/2006/relationships/slide" Target="slide48.xml"/><Relationship Id="rId19" Type="http://schemas.openxmlformats.org/officeDocument/2006/relationships/image" Target="../media/image113.gif"/><Relationship Id="rId4" Type="http://schemas.openxmlformats.org/officeDocument/2006/relationships/image" Target="../media/image110.png"/><Relationship Id="rId9" Type="http://schemas.openxmlformats.org/officeDocument/2006/relationships/slide" Target="slide5.xml"/><Relationship Id="rId14" Type="http://schemas.openxmlformats.org/officeDocument/2006/relationships/slide" Target="slide50.xml"/><Relationship Id="rId22" Type="http://schemas.openxmlformats.org/officeDocument/2006/relationships/slide" Target="slide5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5.png"/><Relationship Id="rId5" Type="http://schemas.openxmlformats.org/officeDocument/2006/relationships/slide" Target="slide45.xml"/><Relationship Id="rId10" Type="http://schemas.openxmlformats.org/officeDocument/2006/relationships/image" Target="../media/image9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5.png"/><Relationship Id="rId5" Type="http://schemas.openxmlformats.org/officeDocument/2006/relationships/slide" Target="slide45.xml"/><Relationship Id="rId10" Type="http://schemas.openxmlformats.org/officeDocument/2006/relationships/image" Target="../media/image9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5.png"/><Relationship Id="rId5" Type="http://schemas.openxmlformats.org/officeDocument/2006/relationships/slide" Target="slide45.xml"/><Relationship Id="rId10" Type="http://schemas.openxmlformats.org/officeDocument/2006/relationships/image" Target="../media/image9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5.png"/><Relationship Id="rId5" Type="http://schemas.openxmlformats.org/officeDocument/2006/relationships/slide" Target="slide45.xml"/><Relationship Id="rId10" Type="http://schemas.openxmlformats.org/officeDocument/2006/relationships/image" Target="../media/image9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5.png"/><Relationship Id="rId5" Type="http://schemas.openxmlformats.org/officeDocument/2006/relationships/slide" Target="slide45.xml"/><Relationship Id="rId10" Type="http://schemas.openxmlformats.org/officeDocument/2006/relationships/image" Target="../media/image9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5.png"/><Relationship Id="rId5" Type="http://schemas.openxmlformats.org/officeDocument/2006/relationships/slide" Target="slide45.xml"/><Relationship Id="rId10" Type="http://schemas.openxmlformats.org/officeDocument/2006/relationships/image" Target="../media/image9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5.png"/><Relationship Id="rId5" Type="http://schemas.openxmlformats.org/officeDocument/2006/relationships/slide" Target="slide45.xml"/><Relationship Id="rId10" Type="http://schemas.openxmlformats.org/officeDocument/2006/relationships/image" Target="../media/image9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5.png"/><Relationship Id="rId5" Type="http://schemas.openxmlformats.org/officeDocument/2006/relationships/slide" Target="slide45.xml"/><Relationship Id="rId10" Type="http://schemas.openxmlformats.org/officeDocument/2006/relationships/image" Target="../media/image9.svg"/><Relationship Id="rId4" Type="http://schemas.openxmlformats.org/officeDocument/2006/relationships/image" Target="../media/image114.png"/><Relationship Id="rId9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783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…….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92391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86" y="4672721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4998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xplosion: 14 Points 12">
            <a:extLst>
              <a:ext uri="{FF2B5EF4-FFF2-40B4-BE49-F238E27FC236}">
                <a16:creationId xmlns="" xmlns:a16="http://schemas.microsoft.com/office/drawing/2014/main" id="{16DED9A3-BE1F-0460-C786-BC7244784CBC}"/>
              </a:ext>
            </a:extLst>
          </p:cNvPr>
          <p:cNvSpPr/>
          <p:nvPr/>
        </p:nvSpPr>
        <p:spPr>
          <a:xfrm>
            <a:off x="4800600" y="1447800"/>
            <a:ext cx="6629400" cy="4440208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1524000" y="1524000"/>
            <a:ext cx="3048000" cy="2362200"/>
          </a:xfrm>
          <a:prstGeom prst="wedgeEllipseCallout">
            <a:avLst>
              <a:gd name="adj1" fmla="val 62629"/>
              <a:gd name="adj2" fmla="val 1783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SG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S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bớt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SG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SG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4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11734800" cy="5867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5029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1358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" y="-74275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=""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2" action="ppaction://hlinksldjump"/>
              <a:extLst>
                <a:ext uri="{FF2B5EF4-FFF2-40B4-BE49-F238E27FC236}">
                  <a16:creationId xmlns=""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2" action="ppaction://hlinksldjump"/>
              <a:extLst>
                <a:ext uri="{FF2B5EF4-FFF2-40B4-BE49-F238E27FC236}">
                  <a16:creationId xmlns=""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=""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=""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=""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=""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=""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=""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=""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=""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=""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Lan nói rằng: "Hoa, cây cảnh cần đủ ánh sáng để quang hợp." Bạn Lan nói đúng hay sai?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723081" y="4473714"/>
            <a:ext cx="37872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r>
              <a:rPr lang="en-US" sz="4000" dirty="0" err="1" smtClean="0">
                <a:ln w="0"/>
                <a:latin typeface="DPT Hotel Oriental" panose="02000500000000000000" pitchFamily="2" charset="0"/>
              </a:rPr>
              <a:t>Đúng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973555" y="4465613"/>
            <a:ext cx="36087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r>
              <a:rPr lang="en-US" sz="4000" dirty="0" err="1" smtClean="0">
                <a:ln w="0"/>
                <a:latin typeface="DPT Hotel Oriental" panose="02000500000000000000" pitchFamily="2" charset="0"/>
              </a:rPr>
              <a:t>Sai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=""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=""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=""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=""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=""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=""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=""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8913570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2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5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=""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=""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3133460" y="6853676"/>
            <a:ext cx="2649940" cy="2670774"/>
            <a:chOff x="10173481" y="6912057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=""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10173481" y="6912057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11443131" y="7383997"/>
              <a:ext cx="6174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=""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=""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=""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-154414" y="6772333"/>
            <a:ext cx="2349168" cy="2658776"/>
            <a:chOff x="5483037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=""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5483037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6447958" y="6858000"/>
              <a:ext cx="7151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2" name="D">
            <a:extLst>
              <a:ext uri="{FF2B5EF4-FFF2-40B4-BE49-F238E27FC236}">
                <a16:creationId xmlns=""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Lá cây sẽ chuyển sang màu gì nếu thiếu ánh sáng?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2011794" y="4713454"/>
            <a:ext cx="591300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</a:t>
            </a:r>
            <a:r>
              <a:rPr lang="nl-NL" sz="3000" dirty="0" smtClean="0">
                <a:latin typeface="Times New Roman" pitchFamily="18" charset="0"/>
                <a:cs typeface="Times New Roman" pitchFamily="18" charset="0"/>
              </a:rPr>
              <a:t>vàng úa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1378785" y="3634797"/>
            <a:ext cx="64158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đỏ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1716731" y="4207762"/>
            <a:ext cx="606717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</a:t>
            </a:r>
            <a:r>
              <a:rPr lang="nl-NL" sz="3000" dirty="0" smtClean="0"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1600200" y="4998598"/>
            <a:ext cx="6172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hồng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=""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=""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=""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=""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=""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=""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=""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1683292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=""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=""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=""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=""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=""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=""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=""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=""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83228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000" b="1" dirty="0">
                <a:latin typeface="Times New Roman" pitchFamily="18" charset="0"/>
                <a:cs typeface="Times New Roman" pitchFamily="18" charset="0"/>
              </a:rPr>
              <a:t>Đâu là hình ảnh cây bị thiếu ánh sáng</a:t>
            </a:r>
            <a:r>
              <a:rPr lang="nl-NL" sz="30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508979" y="3329089"/>
            <a:ext cx="378726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A.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114628" y="3329089"/>
            <a:ext cx="36087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B.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=""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=""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=""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=""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=""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=""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=""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  <p:pic>
        <p:nvPicPr>
          <p:cNvPr id="32" name="Picture 31" descr="Đâu là hình ảnh cây bị thiếu ánh sáng?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81" y="3079782"/>
            <a:ext cx="1056640" cy="12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Đâu là hình ảnh cây bị thiếu ánh sáng?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234950"/>
            <a:ext cx="1064895" cy="10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582262" y="4809448"/>
            <a:ext cx="36087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C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4087462" y="4724400"/>
            <a:ext cx="36087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D</a:t>
            </a:r>
            <a:r>
              <a:rPr lang="en-US" sz="4000" b="1" cap="none" spc="0" dirty="0" smtClean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. </a:t>
            </a:r>
            <a:endParaRPr lang="en-US" sz="4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PT Hotel Oriental" panose="02000500000000000000" pitchFamily="2" charset="0"/>
            </a:endParaRPr>
          </a:p>
        </p:txBody>
      </p:sp>
      <p:pic>
        <p:nvPicPr>
          <p:cNvPr id="36" name="Picture 35" descr="Đâu là hình ảnh cây bị thiếu ánh sáng?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841" y="4695713"/>
            <a:ext cx="1071880" cy="93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 descr="Đâu là hình ảnh cây bị thiếu ánh sáng?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30" y="4618603"/>
            <a:ext cx="1054100" cy="919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13584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0.00391 -0.23819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19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0.00039 -0.21898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94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013 -0.04537 L 1.38778E-1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02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8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00"/>
                            </p:stCondLst>
                            <p:childTnLst>
                              <p:par>
                                <p:cTn id="13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500"/>
                            </p:stCondLst>
                            <p:childTnLst>
                              <p:par>
                                <p:cTn id="14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0"/>
                            </p:stCondLst>
                            <p:childTnLst>
                              <p:par>
                                <p:cTn id="1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500"/>
                            </p:stCondLst>
                            <p:childTnLst>
                              <p:par>
                                <p:cTn id="153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=""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=""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5189400" y="6853676"/>
            <a:ext cx="2649940" cy="2670774"/>
            <a:chOff x="12245583" y="6912057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=""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12245583" y="6912057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13486152" y="7383997"/>
              <a:ext cx="67564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=""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=""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=""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-154414" y="6772333"/>
            <a:ext cx="2349168" cy="2658776"/>
            <a:chOff x="5483037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=""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5483037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6447958" y="6858000"/>
              <a:ext cx="7151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2" name="D">
            <a:extLst>
              <a:ext uri="{FF2B5EF4-FFF2-40B4-BE49-F238E27FC236}">
                <a16:creationId xmlns=""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3468155" y="6396390"/>
            <a:ext cx="2254614" cy="1947478"/>
            <a:chOff x="7422629" y="3521987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7422629" y="3521987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8400884" y="4139320"/>
              <a:ext cx="65017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1014096" y="2433451"/>
            <a:ext cx="75811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6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 smtClean="0">
                <a:latin typeface="Times New Roman" pitchFamily="18" charset="0"/>
                <a:cs typeface="Times New Roman" pitchFamily="18" charset="0"/>
              </a:rPr>
              <a:t>Cây sẽ trở thành thế nào nếu thiếu ánh sáng?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935594" y="5323620"/>
            <a:ext cx="591300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 smtClean="0">
                <a:latin typeface="Times New Roman" pitchFamily="18" charset="0"/>
                <a:cs typeface="Times New Roman" pitchFamily="18" charset="0"/>
              </a:rPr>
              <a:t>Yếu, vươn dài, dễ đổ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1378785" y="3634797"/>
            <a:ext cx="64158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A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 smtClean="0">
                <a:latin typeface="Times New Roman" pitchFamily="18" charset="0"/>
                <a:cs typeface="Times New Roman" pitchFamily="18" charset="0"/>
              </a:rPr>
              <a:t>Khỏe mạnh, tốt tươi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990600" y="4207762"/>
            <a:ext cx="606717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 smtClean="0">
                <a:latin typeface="Times New Roman" pitchFamily="18" charset="0"/>
                <a:cs typeface="Times New Roman" pitchFamily="18" charset="0"/>
              </a:rPr>
              <a:t>Vươn dài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533400" y="4574954"/>
            <a:ext cx="6172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4800" b="1" cap="none" spc="0" dirty="0" smtClean="0">
                <a:ln w="0"/>
                <a:solidFill>
                  <a:srgbClr val="002060"/>
                </a:solidFill>
                <a:latin typeface="DPT Hotel Oriental" panose="02000500000000000000" pitchFamily="2" charset="0"/>
              </a:rPr>
              <a:t> </a:t>
            </a:r>
            <a:r>
              <a:rPr lang="en-US" sz="3000" b="1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 smtClean="0">
                <a:latin typeface="Times New Roman" pitchFamily="18" charset="0"/>
                <a:cs typeface="Times New Roman" pitchFamily="18" charset="0"/>
              </a:rPr>
              <a:t>Dễ đổ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=""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=""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=""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=""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=""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=""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=""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17174025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82" y="-1"/>
            <a:ext cx="9377026" cy="6920689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=""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=""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1751900" y="-18777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glow rad="101600">
                    <a:schemeClr val="accent5">
                      <a:lumMod val="50000"/>
                      <a:alpha val="60000"/>
                    </a:schemeClr>
                  </a:glow>
                </a:effectLst>
                <a:latin typeface="orange juice" pitchFamily="2" charset="0"/>
                <a:ea typeface="造字工房文研（非商用）常规体" pitchFamily="50" charset="-122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=""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3133460" y="6853676"/>
            <a:ext cx="2649940" cy="2670774"/>
            <a:chOff x="10173481" y="6912057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=""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10173481" y="6912057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11443131" y="7383997"/>
              <a:ext cx="61748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C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3" name="B">
            <a:extLst>
              <a:ext uri="{FF2B5EF4-FFF2-40B4-BE49-F238E27FC236}">
                <a16:creationId xmlns=""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=""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=""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-154414" y="6772333"/>
            <a:ext cx="2349168" cy="2658776"/>
            <a:chOff x="5483037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=""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5483037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6447958" y="6858000"/>
              <a:ext cx="71518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A</a:t>
              </a:r>
              <a:endPara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range juice" pitchFamily="2" charset="0"/>
              </a:endParaRPr>
            </a:p>
          </p:txBody>
        </p:sp>
      </p:grpSp>
      <p:grpSp>
        <p:nvGrpSpPr>
          <p:cNvPr id="12" name="D">
            <a:extLst>
              <a:ext uri="{FF2B5EF4-FFF2-40B4-BE49-F238E27FC236}">
                <a16:creationId xmlns=""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orange juice" pitchFamily="2" charset="0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696808" y="2433451"/>
            <a:ext cx="789841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Quan sát hình sau đây và cho biết: Nếu thừa ánh sáng cây sẽ trở thành như thế nào</a:t>
            </a:r>
            <a:r>
              <a:rPr lang="nl-NL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789FA3B2-5BBB-49C9-9689-6286476CD1CB}"/>
              </a:ext>
            </a:extLst>
          </p:cNvPr>
          <p:cNvSpPr/>
          <p:nvPr/>
        </p:nvSpPr>
        <p:spPr>
          <a:xfrm>
            <a:off x="1859394" y="4713454"/>
            <a:ext cx="591300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Làm cho cây bị vàng hoặc cháy lá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D95B254-BC5C-4401-8928-6C89B54597EF}"/>
              </a:ext>
            </a:extLst>
          </p:cNvPr>
          <p:cNvSpPr/>
          <p:nvPr/>
        </p:nvSpPr>
        <p:spPr>
          <a:xfrm>
            <a:off x="609600" y="3581400"/>
            <a:ext cx="641589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Yếu, dễ đổ, vươn dài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87F1C5A-1822-487A-B96F-F6E9239F4ABC}"/>
              </a:ext>
            </a:extLst>
          </p:cNvPr>
          <p:cNvSpPr/>
          <p:nvPr/>
        </p:nvSpPr>
        <p:spPr>
          <a:xfrm>
            <a:off x="1716731" y="4191000"/>
            <a:ext cx="606717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b="1" cap="none" spc="0" dirty="0" smtClean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Lá cây chuyển sang màu vàng úa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54AD7B15-2044-43FB-8C52-BDFDDEC1EE43}"/>
              </a:ext>
            </a:extLst>
          </p:cNvPr>
          <p:cNvSpPr/>
          <p:nvPr/>
        </p:nvSpPr>
        <p:spPr>
          <a:xfrm>
            <a:off x="-152400" y="5237202"/>
            <a:ext cx="61722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D. </a:t>
            </a:r>
            <a:r>
              <a:rPr lang="nl-NL" sz="3000" dirty="0">
                <a:latin typeface="Times New Roman" pitchFamily="18" charset="0"/>
                <a:cs typeface="Times New Roman" pitchFamily="18" charset="0"/>
              </a:rPr>
              <a:t>Cây dễ đổ</a:t>
            </a:r>
            <a:endParaRPr lang="en-US" sz="30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0850" y="850896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  <p:sp>
        <p:nvSpPr>
          <p:cNvPr id="65" name="Rectangle: Rounded Corners 64">
            <a:extLst>
              <a:ext uri="{FF2B5EF4-FFF2-40B4-BE49-F238E27FC236}">
                <a16:creationId xmlns="" xmlns:a16="http://schemas.microsoft.com/office/drawing/2014/main" id="{46840751-10F9-4EC8-863C-BB206C83F902}"/>
              </a:ext>
            </a:extLst>
          </p:cNvPr>
          <p:cNvSpPr/>
          <p:nvPr/>
        </p:nvSpPr>
        <p:spPr>
          <a:xfrm>
            <a:off x="8274081" y="4870904"/>
            <a:ext cx="1491175" cy="1763543"/>
          </a:xfrm>
          <a:prstGeom prst="roundRect">
            <a:avLst>
              <a:gd name="adj" fmla="val 703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5">
            <a:extLst>
              <a:ext uri="{FF2B5EF4-FFF2-40B4-BE49-F238E27FC236}">
                <a16:creationId xmlns="" xmlns:a16="http://schemas.microsoft.com/office/drawing/2014/main" id="{F25810DD-A7B4-4A22-9C66-D0D98AB88812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HẾT GIỜ</a:t>
            </a:r>
          </a:p>
        </p:txBody>
      </p:sp>
      <p:sp>
        <p:nvSpPr>
          <p:cNvPr id="67" name="5">
            <a:extLst>
              <a:ext uri="{FF2B5EF4-FFF2-40B4-BE49-F238E27FC236}">
                <a16:creationId xmlns="" xmlns:a16="http://schemas.microsoft.com/office/drawing/2014/main" id="{C419AA43-5A66-48DD-BF12-55DB25D89A5D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68" name="5">
            <a:extLst>
              <a:ext uri="{FF2B5EF4-FFF2-40B4-BE49-F238E27FC236}">
                <a16:creationId xmlns="" xmlns:a16="http://schemas.microsoft.com/office/drawing/2014/main" id="{DC54909D-3D82-4924-AF7A-DD4FA49676A9}"/>
              </a:ext>
            </a:extLst>
          </p:cNvPr>
          <p:cNvSpPr/>
          <p:nvPr/>
        </p:nvSpPr>
        <p:spPr>
          <a:xfrm>
            <a:off x="8395082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70" name="5">
            <a:extLst>
              <a:ext uri="{FF2B5EF4-FFF2-40B4-BE49-F238E27FC236}">
                <a16:creationId xmlns="" xmlns:a16="http://schemas.microsoft.com/office/drawing/2014/main" id="{F17F3B3D-C2F4-4A3D-930A-0314AC363A9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71" name="5">
            <a:extLst>
              <a:ext uri="{FF2B5EF4-FFF2-40B4-BE49-F238E27FC236}">
                <a16:creationId xmlns="" xmlns:a16="http://schemas.microsoft.com/office/drawing/2014/main" id="{571E2F4B-8BB4-485F-8DB8-D6EFCDF4A83C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5">
            <a:extLst>
              <a:ext uri="{FF2B5EF4-FFF2-40B4-BE49-F238E27FC236}">
                <a16:creationId xmlns="" xmlns:a16="http://schemas.microsoft.com/office/drawing/2014/main" id="{E0A4D88E-F29B-4CAC-93D7-705A57E0148D}"/>
              </a:ext>
            </a:extLst>
          </p:cNvPr>
          <p:cNvSpPr/>
          <p:nvPr/>
        </p:nvSpPr>
        <p:spPr>
          <a:xfrm>
            <a:off x="8395083" y="4990453"/>
            <a:ext cx="1170535" cy="1170535"/>
          </a:xfrm>
          <a:prstGeom prst="ellipse">
            <a:avLst/>
          </a:prstGeom>
          <a:solidFill>
            <a:srgbClr val="E9ED64"/>
          </a:solidFill>
          <a:ln w="114300">
            <a:solidFill>
              <a:srgbClr val="ED637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11224"/>
                </a:solidFill>
                <a:effectLst/>
                <a:uLnTx/>
                <a:uFillTx/>
                <a:latin typeface="#9Slide03 SVNFjalla One" panose="0200050604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73" name="start">
            <a:extLst>
              <a:ext uri="{FF2B5EF4-FFF2-40B4-BE49-F238E27FC236}">
                <a16:creationId xmlns="" xmlns:a16="http://schemas.microsoft.com/office/drawing/2014/main" id="{63728115-27A6-431C-8D01-58193E3616E3}"/>
              </a:ext>
            </a:extLst>
          </p:cNvPr>
          <p:cNvSpPr/>
          <p:nvPr/>
        </p:nvSpPr>
        <p:spPr>
          <a:xfrm>
            <a:off x="8395083" y="6309746"/>
            <a:ext cx="1170535" cy="534619"/>
          </a:xfrm>
          <a:prstGeom prst="roundRect">
            <a:avLst>
              <a:gd name="adj" fmla="val 50000"/>
            </a:avLst>
          </a:prstGeom>
          <a:solidFill>
            <a:srgbClr val="ED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Helvetica Condens" panose="00000400000000000000" pitchFamily="2" charset="0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880165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ồng hồ đếm ngược 5 giây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0"/>
                            </p:stCondLst>
                            <p:childTnLst>
                              <p:par>
                                <p:cTn id="13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61052" y="3007003"/>
            <a:ext cx="9269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Chúc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mừng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các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微软雅黑" panose="020B0503020204020204" pitchFamily="34" charset="-122"/>
              </a:rPr>
              <a:t>em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E33552"/>
              </a:solidFill>
              <a:effectLst/>
              <a:uLnTx/>
              <a:uFillTx/>
              <a:latin typeface="orange juice" pitchFamily="2" charset="0"/>
              <a:ea typeface="微软雅黑" panose="020B0503020204020204" pitchFamily="34" charset="-122"/>
            </a:endParaRPr>
          </a:p>
        </p:txBody>
      </p:sp>
      <p:pic>
        <p:nvPicPr>
          <p:cNvPr id="12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9662" y="7250122"/>
            <a:ext cx="609600" cy="609600"/>
          </a:xfrm>
          <a:prstGeom prst="rect">
            <a:avLst/>
          </a:prstGeom>
        </p:spPr>
      </p:pic>
      <p:pic>
        <p:nvPicPr>
          <p:cNvPr id="13" name="嘉芙姐姐、嘉芙姐姐儿童合唱团 - 蔬菜好味道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12" y="50532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800"/>
                            </p:stCondLst>
                            <p:childTnLst>
                              <p:par>
                                <p:cTn id="5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66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0" grpId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75202"/>
            <a:ext cx="1082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 HOA, CÂY CẢNH TRONG CHẬU (</a:t>
            </a:r>
            <a:r>
              <a:rPr lang="en-US" alt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066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475202"/>
            <a:ext cx="10820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 HOA, CÂY CẢNH TRONG CHẬU (</a:t>
            </a:r>
            <a:r>
              <a:rPr lang="en-US" alt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8739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762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457200" y="2971800"/>
            <a:ext cx="117348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4220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7" y="2684585"/>
            <a:ext cx="93900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71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876800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560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18568703-A95B-A17F-984C-27861224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919" y="739418"/>
            <a:ext cx="754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62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9824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TƯỚI NƯỚC CHO HOA, CÂY CẢNH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1250979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10" y="762000"/>
            <a:ext cx="1987855" cy="143604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6400800" cy="373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9985"/>
            <a:ext cx="8534400" cy="92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Arrow 4"/>
          <p:cNvSpPr/>
          <p:nvPr/>
        </p:nvSpPr>
        <p:spPr>
          <a:xfrm>
            <a:off x="7620000" y="3075159"/>
            <a:ext cx="3962400" cy="2438400"/>
          </a:xfrm>
          <a:prstGeom prst="leftArrow">
            <a:avLst/>
          </a:prstGeom>
          <a:solidFill>
            <a:srgbClr val="FEC6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héo</a:t>
            </a:r>
            <a:endParaRPr lang="en-US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0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9824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TƯỚI NƯỚC CHO HOA, CÂY CẢNH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76400"/>
            <a:ext cx="7315200" cy="373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3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9824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TƯỚI NƯỚC CHO HOA, CÂY CẢNH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1250979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10" y="762000"/>
            <a:ext cx="1987855" cy="143604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8534400" cy="105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8400"/>
            <a:ext cx="2736706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0" y="2438400"/>
            <a:ext cx="2724150" cy="183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32" y="4462388"/>
            <a:ext cx="2810168" cy="170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174872"/>
            <a:ext cx="4114800" cy="63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8" y="2728913"/>
            <a:ext cx="2900571" cy="62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92" y="4953000"/>
            <a:ext cx="288234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99" y="3904422"/>
            <a:ext cx="3021495" cy="55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988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0005E-6 4.99537E-7 L 0.33412 -0.032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9" y="-1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782E-6 2.96947E-6 L 0.55395 -0.172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98" y="-86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1531E-6 5.45791E-7 L 0.6228 0.1565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34" y="78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2013631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9824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TƯỚI NƯỚC CHO HOA, CÂY CẢNH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57178"/>
            <a:ext cx="9102436" cy="105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629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11734800" cy="64008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66800"/>
            <a:ext cx="4953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0176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9824874" cy="66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BÓN PHÂN CHO HOA, CÂY CẢNH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1250979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10" y="762000"/>
            <a:ext cx="1987855" cy="143604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13333"/>
            <a:ext cx="8686800" cy="69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2" y="2600325"/>
            <a:ext cx="2738438" cy="187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600325"/>
            <a:ext cx="2438400" cy="179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57700"/>
            <a:ext cx="2895600" cy="181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400800"/>
            <a:ext cx="2590800" cy="26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06383"/>
            <a:ext cx="2273250" cy="51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28" y="3886200"/>
            <a:ext cx="2241894" cy="51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628" y="4876799"/>
            <a:ext cx="2257572" cy="48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266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366E-6 3.49676E-6 L 0.27437 0.007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9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8758E-7 -2.96947E-6 L 0.6599 -0.1068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95" y="-5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1373E-6 -4.39408E-6 L 0.58155 0.3351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77" y="16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9824874" cy="66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noProof="0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BÓN PHÂN CHO HOA, CÂY CẢNH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4984779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6" y="2378090"/>
            <a:ext cx="10286999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6" y="3962400"/>
            <a:ext cx="1007526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2442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7" y="2684585"/>
            <a:ext cx="93900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738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33603E1-F72A-137E-4B84-AAF073BC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11734800" cy="6400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4953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708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2667000"/>
            <a:ext cx="8534400" cy="2971800"/>
          </a:xfrm>
        </p:spPr>
        <p:txBody>
          <a:bodyPr/>
          <a:lstStyle/>
          <a:p>
            <a:endParaRPr lang="en-US">
              <a:latin typeface=".VnAvant" pitchFamily="34" charset="0"/>
            </a:endParaRPr>
          </a:p>
          <a:p>
            <a:endParaRPr lang="en-US">
              <a:latin typeface=".VnAvant" pitchFamily="34" charset="0"/>
            </a:endParaRPr>
          </a:p>
          <a:p>
            <a:endParaRPr lang="en-US">
              <a:latin typeface=".VnAvant" pitchFamily="34" charset="0"/>
            </a:endParaRPr>
          </a:p>
        </p:txBody>
      </p:sp>
      <p:pic>
        <p:nvPicPr>
          <p:cNvPr id="68611" name="Picture 3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0"/>
            <a:ext cx="1143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3886200"/>
            <a:ext cx="1143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68475" y="4841875"/>
            <a:ext cx="85725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Pictureh«ahng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54075" y="-1158875"/>
            <a:ext cx="857250" cy="317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5" name="Picture 7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074275" y="4841875"/>
            <a:ext cx="85725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75875" y="-1158875"/>
            <a:ext cx="85725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7" name="Picture 9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990600"/>
            <a:ext cx="1143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Pictureh«ah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69600" y="990600"/>
            <a:ext cx="1143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9" name="WordArt 11"/>
          <p:cNvSpPr>
            <a:spLocks noChangeArrowheads="1" noChangeShapeType="1" noTextEdit="1"/>
          </p:cNvSpPr>
          <p:nvPr/>
        </p:nvSpPr>
        <p:spPr bwMode="auto">
          <a:xfrm>
            <a:off x="3251200" y="990600"/>
            <a:ext cx="5486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Trò chơi</a:t>
            </a:r>
            <a:endParaRPr lang="en-US" sz="4000" b="1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8620" name="WordArt 12"/>
          <p:cNvSpPr>
            <a:spLocks noChangeArrowheads="1" noChangeShapeType="1" noTextEdit="1"/>
          </p:cNvSpPr>
          <p:nvPr/>
        </p:nvSpPr>
        <p:spPr bwMode="auto">
          <a:xfrm>
            <a:off x="1727200" y="3124201"/>
            <a:ext cx="8839200" cy="2397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140558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9" grpId="0" animBg="1"/>
      <p:bldP spid="686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323048"/>
            <a:ext cx="2384213" cy="40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143000"/>
            <a:ext cx="406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447800"/>
            <a:ext cx="60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953001"/>
            <a:ext cx="23368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5" name="Picture 9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27137"/>
            <a:ext cx="18288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7" name="WordArt 11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295400" y="2990850"/>
            <a:ext cx="711200" cy="1181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70670" name="plant"/>
          <p:cNvSpPr>
            <a:spLocks noEditPoints="1" noChangeArrowheads="1"/>
          </p:cNvSpPr>
          <p:nvPr/>
        </p:nvSpPr>
        <p:spPr bwMode="auto">
          <a:xfrm>
            <a:off x="0" y="624840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1" name="plant"/>
          <p:cNvSpPr>
            <a:spLocks noEditPoints="1" noChangeArrowheads="1"/>
          </p:cNvSpPr>
          <p:nvPr/>
        </p:nvSpPr>
        <p:spPr bwMode="auto">
          <a:xfrm>
            <a:off x="3251200" y="624840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2" name="plant"/>
          <p:cNvSpPr>
            <a:spLocks noEditPoints="1" noChangeArrowheads="1"/>
          </p:cNvSpPr>
          <p:nvPr/>
        </p:nvSpPr>
        <p:spPr bwMode="auto">
          <a:xfrm>
            <a:off x="0" y="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3" name="plant"/>
          <p:cNvSpPr>
            <a:spLocks noEditPoints="1" noChangeArrowheads="1"/>
          </p:cNvSpPr>
          <p:nvPr/>
        </p:nvSpPr>
        <p:spPr bwMode="auto">
          <a:xfrm>
            <a:off x="7010400" y="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4" name="plant"/>
          <p:cNvSpPr>
            <a:spLocks noEditPoints="1" noChangeArrowheads="1"/>
          </p:cNvSpPr>
          <p:nvPr/>
        </p:nvSpPr>
        <p:spPr bwMode="auto">
          <a:xfrm>
            <a:off x="6807200" y="624840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5" name="plant">
            <a:hlinkClick r:id="rId6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10972800" y="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6" name="plant"/>
          <p:cNvSpPr>
            <a:spLocks noEditPoints="1" noChangeArrowheads="1"/>
          </p:cNvSpPr>
          <p:nvPr/>
        </p:nvSpPr>
        <p:spPr bwMode="auto">
          <a:xfrm>
            <a:off x="10668000" y="609600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0677" name="plant"/>
          <p:cNvSpPr>
            <a:spLocks noEditPoints="1" noChangeArrowheads="1"/>
          </p:cNvSpPr>
          <p:nvPr/>
        </p:nvSpPr>
        <p:spPr bwMode="auto">
          <a:xfrm>
            <a:off x="3048000" y="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35" name="Picture 3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87" y="1323048"/>
            <a:ext cx="2384213" cy="40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87" y="1143000"/>
            <a:ext cx="406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87" y="1447800"/>
            <a:ext cx="60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87" y="4953001"/>
            <a:ext cx="23368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87" y="1227137"/>
            <a:ext cx="18288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WordArt 11">
            <a:hlinkClick r:id="rId7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041987" y="2990850"/>
            <a:ext cx="711200" cy="1181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2</a:t>
            </a:r>
          </a:p>
        </p:txBody>
      </p:sp>
      <p:pic>
        <p:nvPicPr>
          <p:cNvPr id="42" name="Picture 3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23048"/>
            <a:ext cx="2384213" cy="40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43000"/>
            <a:ext cx="406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600" y="1447800"/>
            <a:ext cx="60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1"/>
            <a:ext cx="23368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9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1227137"/>
            <a:ext cx="18288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WordArt 11">
            <a:hlinkClick r:id="rId8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035800" y="2990850"/>
            <a:ext cx="711200" cy="1181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3</a:t>
            </a:r>
          </a:p>
        </p:txBody>
      </p:sp>
      <p:pic>
        <p:nvPicPr>
          <p:cNvPr id="49" name="Picture 3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87" y="1399248"/>
            <a:ext cx="2384213" cy="405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87" y="1219200"/>
            <a:ext cx="406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7" descr="heartandleaf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587" y="1524000"/>
            <a:ext cx="60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387" y="5029201"/>
            <a:ext cx="23368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9" descr="heartandleaf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587" y="1303337"/>
            <a:ext cx="1828800" cy="44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WordArt 11">
            <a:hlinkClick r:id="rId9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0061787" y="3067050"/>
            <a:ext cx="711200" cy="1181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10442787" y="5638800"/>
            <a:ext cx="1444413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6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11114174" y="225413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305425" y="5380937"/>
            <a:ext cx="1285875" cy="5784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1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13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129875" y="4287991"/>
            <a:ext cx="1990238" cy="556450"/>
            <a:chOff x="142" y="1805"/>
            <a:chExt cx="4818" cy="622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47"/>
              <a:ext cx="447" cy="12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33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805"/>
              <a:ext cx="4758" cy="62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D</a:t>
              </a: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33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681163" y="294382"/>
            <a:ext cx="899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dirty="0"/>
              <a:t>Đâu là cách tưới nước đúng cách</a:t>
            </a:r>
            <a:r>
              <a:rPr lang="nl-NL" sz="3200" dirty="0" smtClean="0"/>
              <a:t>?</a:t>
            </a:r>
            <a:endParaRPr lang="en-US" sz="3600" b="1" dirty="0">
              <a:solidFill>
                <a:srgbClr val="0E6FB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919288" y="1524000"/>
            <a:ext cx="9586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2400" dirty="0"/>
              <a:t>Dùng bình tưới cây hoặc dùng dụng cụ phù hợp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905000" y="2209800"/>
            <a:ext cx="769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2400" dirty="0"/>
              <a:t>Tưới đều và đủ ẩm phần giá thể trong chậu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1905000" y="2895600"/>
            <a:ext cx="777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400" dirty="0"/>
              <a:t>Tưới nước định kì cho từng loại cây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1905000" y="35446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2400" dirty="0" err="1"/>
              <a:t>Tất</a:t>
            </a:r>
            <a:r>
              <a:rPr lang="en-SG" sz="2400" dirty="0"/>
              <a:t> </a:t>
            </a:r>
            <a:r>
              <a:rPr lang="en-SG" sz="2400" dirty="0" err="1"/>
              <a:t>cả</a:t>
            </a:r>
            <a:r>
              <a:rPr lang="en-SG" sz="2400" dirty="0"/>
              <a:t> </a:t>
            </a:r>
            <a:r>
              <a:rPr lang="en-SG" sz="2400" dirty="0" err="1"/>
              <a:t>các</a:t>
            </a:r>
            <a:r>
              <a:rPr lang="en-SG" sz="2400" dirty="0"/>
              <a:t> </a:t>
            </a:r>
            <a:r>
              <a:rPr lang="en-SG" sz="2400" dirty="0" err="1"/>
              <a:t>đáp</a:t>
            </a:r>
            <a:r>
              <a:rPr lang="en-SG" sz="2400" dirty="0"/>
              <a:t> </a:t>
            </a:r>
            <a:r>
              <a:rPr lang="en-SG" sz="2400" dirty="0" err="1"/>
              <a:t>án</a:t>
            </a:r>
            <a:r>
              <a:rPr lang="en-SG" sz="2400" dirty="0"/>
              <a:t> </a:t>
            </a:r>
            <a:r>
              <a:rPr lang="en-SG" sz="2400" dirty="0" err="1"/>
              <a:t>trên</a:t>
            </a:r>
            <a:r>
              <a:rPr lang="en-SG" sz="2400" dirty="0"/>
              <a:t> </a:t>
            </a:r>
            <a:r>
              <a:rPr lang="en-SG" sz="2400" dirty="0" err="1"/>
              <a:t>đều</a:t>
            </a:r>
            <a:r>
              <a:rPr lang="en-SG" sz="2400" dirty="0"/>
              <a:t> </a:t>
            </a:r>
            <a:r>
              <a:rPr lang="en-SG" sz="2400" dirty="0" err="1"/>
              <a:t>đúng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lant">
            <a:hlinkClick r:id="rId6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0" y="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933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11114174" y="225413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305425" y="5380937"/>
            <a:ext cx="1285875" cy="5784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1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13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129875" y="4287991"/>
            <a:ext cx="1990238" cy="556450"/>
            <a:chOff x="142" y="1805"/>
            <a:chExt cx="4818" cy="622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47"/>
              <a:ext cx="447" cy="12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33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805"/>
              <a:ext cx="4758" cy="62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</a:t>
              </a:r>
              <a:r>
                <a:rPr lang="en-US" sz="2667" b="1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D</a:t>
              </a:r>
              <a:endParaRPr lang="en-US" sz="2667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34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681163" y="294382"/>
            <a:ext cx="899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dirty="0"/>
              <a:t>Đâu là cách bón phân cho hoa, cây cảnh?</a:t>
            </a:r>
            <a:endParaRPr lang="en-US" sz="3200" dirty="0"/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919288" y="1524000"/>
            <a:ext cx="9586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2400" dirty="0"/>
              <a:t>Bón đều xung quanh gốc cây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905000" y="2209800"/>
            <a:ext cx="998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2400" dirty="0"/>
              <a:t>Pha với nước và tưới vào gốc cây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1905000" y="2895600"/>
            <a:ext cx="815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400" dirty="0"/>
              <a:t>Pha với nước và phun lên lá cây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1905000" y="35446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2400" dirty="0"/>
              <a:t>Tất cả các đáp án trên đều đúng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lant">
            <a:hlinkClick r:id="rId6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0" y="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87654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11114174" y="225413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305425" y="5380937"/>
            <a:ext cx="1285875" cy="5784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1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13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129875" y="4287991"/>
            <a:ext cx="1990238" cy="556450"/>
            <a:chOff x="142" y="1805"/>
            <a:chExt cx="4818" cy="622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47"/>
              <a:ext cx="447" cy="12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33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805"/>
              <a:ext cx="4758" cy="62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C</a:t>
              </a:r>
              <a:endParaRPr lang="en-US" sz="2667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35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219200" y="294382"/>
            <a:ext cx="982979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000" dirty="0"/>
              <a:t>Để tránh cho cây yếu, vươn dài, dễ đổ và than, lá của cây trở nên nhạt màu và vàng úa. Em cần làm gì?</a:t>
            </a:r>
            <a:endParaRPr lang="en-US" sz="3000" dirty="0"/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919288" y="1524000"/>
            <a:ext cx="9586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2400" dirty="0"/>
              <a:t>Để cây dưới bóng đèn điện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905000" y="2209800"/>
            <a:ext cx="998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2400" dirty="0"/>
              <a:t>Tưới nhiều nước cho cây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1905000" y="2895600"/>
            <a:ext cx="998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400" dirty="0"/>
              <a:t>Đặt cây ở những chỗ thoáng mát, có đủ ánh sáng cho cây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1905000" y="35446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2400" dirty="0"/>
              <a:t>Bón nhiều phân bón cho cây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lant">
            <a:hlinkClick r:id="rId6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0" y="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3180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3" descr="be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2139">
            <a:off x="11114174" y="225413"/>
            <a:ext cx="646113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5305425" y="5380937"/>
            <a:ext cx="1285875" cy="5784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13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1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13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4129875" y="4287991"/>
            <a:ext cx="1990238" cy="556450"/>
            <a:chOff x="142" y="1805"/>
            <a:chExt cx="4818" cy="622"/>
          </a:xfrm>
        </p:grpSpPr>
        <p:sp>
          <p:nvSpPr>
            <p:cNvPr id="55312" name="Rectangle 27"/>
            <p:cNvSpPr>
              <a:spLocks noChangeArrowheads="1"/>
            </p:cNvSpPr>
            <p:nvPr/>
          </p:nvSpPr>
          <p:spPr bwMode="auto">
            <a:xfrm>
              <a:off x="4513" y="2047"/>
              <a:ext cx="447" cy="12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sz="133">
                <a:solidFill>
                  <a:srgbClr val="000000"/>
                </a:solidFill>
                <a:latin typeface="Franklin Gothic Book"/>
                <a:cs typeface="Arial" panose="020B0604020202020204" pitchFamily="34" charset="0"/>
              </a:endParaRPr>
            </a:p>
          </p:txBody>
        </p:sp>
        <p:sp>
          <p:nvSpPr>
            <p:cNvPr id="39960" name="AutoShape 28"/>
            <p:cNvSpPr>
              <a:spLocks noChangeArrowheads="1"/>
            </p:cNvSpPr>
            <p:nvPr/>
          </p:nvSpPr>
          <p:spPr bwMode="auto">
            <a:xfrm>
              <a:off x="142" y="1805"/>
              <a:ext cx="4758" cy="62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Đáp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án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: </a:t>
              </a:r>
              <a:r>
                <a:rPr lang="en-US" sz="2667" b="1" dirty="0">
                  <a:solidFill>
                    <a:srgbClr val="FF0000"/>
                  </a:solidFill>
                  <a:cs typeface="Arial" panose="020B0604020202020204" pitchFamily="34" charset="0"/>
                </a:rPr>
                <a:t>C</a:t>
              </a:r>
              <a:endParaRPr lang="en-US" sz="2667" b="1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5632449" y="5500689"/>
            <a:ext cx="642939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5695951" y="5543550"/>
            <a:ext cx="600075" cy="300039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5694365" y="5521326"/>
            <a:ext cx="642937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Oval 32"/>
          <p:cNvSpPr>
            <a:spLocks noChangeArrowheads="1"/>
          </p:cNvSpPr>
          <p:nvPr/>
        </p:nvSpPr>
        <p:spPr bwMode="auto">
          <a:xfrm>
            <a:off x="5695951" y="5500689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35"/>
          <p:cNvSpPr>
            <a:spLocks noChangeArrowheads="1"/>
          </p:cNvSpPr>
          <p:nvPr/>
        </p:nvSpPr>
        <p:spPr bwMode="auto">
          <a:xfrm>
            <a:off x="5648325" y="5543551"/>
            <a:ext cx="600075" cy="3429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75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53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32" indent="-28574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71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60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349" indent="-22859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024CB1-CEF3-4D04-B0CC-AA68FC39A299}" type="slidenum">
              <a:rPr lang="en-US" smtClean="0">
                <a:solidFill>
                  <a:srgbClr val="D38E27"/>
                </a:solidFill>
                <a:cs typeface="Arial" panose="020B0604020202020204" pitchFamily="34" charset="0"/>
              </a:rPr>
              <a:pPr/>
              <a:t>36</a:t>
            </a:fld>
            <a:endParaRPr lang="en-US">
              <a:solidFill>
                <a:srgbClr val="D38E27"/>
              </a:solidFill>
              <a:cs typeface="Arial" panose="020B0604020202020204" pitchFamily="34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1219200" y="786825"/>
            <a:ext cx="98297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200" dirty="0"/>
              <a:t>Hình ảnh sau đây tưới nước bằng?</a:t>
            </a:r>
            <a:endParaRPr lang="en-US" sz="3200" dirty="0"/>
          </a:p>
        </p:txBody>
      </p:sp>
      <p:sp>
        <p:nvSpPr>
          <p:cNvPr id="55308" name="TextBox 1"/>
          <p:cNvSpPr txBox="1">
            <a:spLocks noChangeArrowheads="1"/>
          </p:cNvSpPr>
          <p:nvPr/>
        </p:nvSpPr>
        <p:spPr bwMode="auto">
          <a:xfrm>
            <a:off x="1919288" y="1524000"/>
            <a:ext cx="95869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nl-NL" sz="2400" dirty="0"/>
              <a:t>Tưới nước bằng bình xịt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9" name="TextBox 22"/>
          <p:cNvSpPr txBox="1">
            <a:spLocks noChangeArrowheads="1"/>
          </p:cNvSpPr>
          <p:nvPr/>
        </p:nvSpPr>
        <p:spPr bwMode="auto">
          <a:xfrm>
            <a:off x="1905000" y="2209800"/>
            <a:ext cx="998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nl-NL" sz="2400" dirty="0"/>
              <a:t>Tưới nước bằng hệ thống tưới nhỏ giọt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0" name="TextBox 23"/>
          <p:cNvSpPr txBox="1">
            <a:spLocks noChangeArrowheads="1"/>
          </p:cNvSpPr>
          <p:nvPr/>
        </p:nvSpPr>
        <p:spPr bwMode="auto">
          <a:xfrm>
            <a:off x="1905000" y="2895600"/>
            <a:ext cx="998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nl-NL" sz="2400" dirty="0"/>
              <a:t>Tưới nước bằng bình tưới cây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1" name="TextBox 24"/>
          <p:cNvSpPr txBox="1">
            <a:spLocks noChangeArrowheads="1"/>
          </p:cNvSpPr>
          <p:nvPr/>
        </p:nvSpPr>
        <p:spPr bwMode="auto">
          <a:xfrm>
            <a:off x="1905000" y="35446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nl-NL" sz="2400" dirty="0"/>
              <a:t>Cả ba đáp án đều sai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lant">
            <a:hlinkClick r:id="rId6" action="ppaction://hlinksldjump"/>
          </p:cNvPr>
          <p:cNvSpPr>
            <a:spLocks noEditPoints="1" noChangeArrowheads="1"/>
          </p:cNvSpPr>
          <p:nvPr/>
        </p:nvSpPr>
        <p:spPr bwMode="auto">
          <a:xfrm>
            <a:off x="0" y="0"/>
            <a:ext cx="1219200" cy="6096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100 w 21600"/>
              <a:gd name="T17" fmla="*/ 10092 h 21600"/>
              <a:gd name="T18" fmla="*/ 14545 w 21600"/>
              <a:gd name="T19" fmla="*/ 1357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6590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bldLvl="0" animBg="1"/>
      <p:bldP spid="40" grpId="0" bldLvl="0" animBg="1"/>
      <p:bldP spid="41" grpId="0" bldLvl="0" animBg="1"/>
      <p:bldP spid="42" grpId="0" bldLvl="0" animBg="1"/>
      <p:bldP spid="45" grpId="0" bldLvl="0" animBg="1"/>
      <p:bldP spid="46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2743200" y="381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=""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1200" y="2621578"/>
            <a:ext cx="78389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4400" b="1" dirty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=""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326643"/>
            <a:ext cx="10210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HOA, CÂY CẢNH PHỔ BIẾN (</a:t>
            </a:r>
            <a:r>
              <a:rPr lang="en-US" alt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altLang="en-US" sz="3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52300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705" y="317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685800" y="2082409"/>
            <a:ext cx="120470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1: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tưới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3690722C-D547-47D0-B170-5460B608BD7D}"/>
              </a:ext>
            </a:extLst>
          </p:cNvPr>
          <p:cNvSpPr txBox="1">
            <a:spLocks/>
          </p:cNvSpPr>
          <p:nvPr/>
        </p:nvSpPr>
        <p:spPr bwMode="auto">
          <a:xfrm>
            <a:off x="769496" y="3708400"/>
            <a:ext cx="12047096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20000"/>
              </a:spcBef>
              <a:buClr>
                <a:srgbClr val="4472C4"/>
              </a:buClr>
              <a:buSzPct val="100000"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2: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bón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,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cảnh</a:t>
            </a:r>
            <a:r>
              <a:rPr lang="en-US" sz="3200" dirty="0"/>
              <a:t>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87723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96CEA0E-5AE8-4F21-99B3-B5E8C978C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69EABF-A1C4-4F00-BB1C-827F7C3F0A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76600" y="799148"/>
            <a:ext cx="6062662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7" y="2684585"/>
            <a:ext cx="93900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77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6097005" y="389066"/>
            <a:ext cx="1764703" cy="1788197"/>
          </a:xfrm>
          <a:custGeom>
            <a:avLst/>
            <a:gdLst/>
            <a:ahLst/>
            <a:cxnLst/>
            <a:rect l="0" t="0" r="0" b="0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8" name="Shape 554"/>
          <p:cNvSpPr txBox="1">
            <a:spLocks/>
          </p:cNvSpPr>
          <p:nvPr/>
        </p:nvSpPr>
        <p:spPr>
          <a:xfrm>
            <a:off x="-152400" y="3429000"/>
            <a:ext cx="12496799" cy="15463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/>
            <a:r>
              <a:rPr lang="en" sz="5600" dirty="0"/>
              <a:t>TRÒ CHƠI “AI </a:t>
            </a:r>
            <a:r>
              <a:rPr lang="en" sz="5600" dirty="0" smtClean="0"/>
              <a:t>THÔNG THÁI HƠN”</a:t>
            </a:r>
            <a:endParaRPr lang="en" sz="5600" dirty="0"/>
          </a:p>
        </p:txBody>
      </p:sp>
      <p:sp>
        <p:nvSpPr>
          <p:cNvPr id="557" name="Shape 557"/>
          <p:cNvSpPr/>
          <p:nvPr/>
        </p:nvSpPr>
        <p:spPr>
          <a:xfrm rot="1473079">
            <a:off x="4492475" y="1281908"/>
            <a:ext cx="1031755" cy="1005019"/>
          </a:xfrm>
          <a:custGeom>
            <a:avLst/>
            <a:gdLst/>
            <a:ahLst/>
            <a:cxnLst/>
            <a:rect l="0" t="0" r="0" b="0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558" name="Shape 558"/>
          <p:cNvSpPr/>
          <p:nvPr/>
        </p:nvSpPr>
        <p:spPr>
          <a:xfrm>
            <a:off x="5755691" y="218178"/>
            <a:ext cx="451699" cy="438935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sp>
        <p:nvSpPr>
          <p:cNvPr id="559" name="Shape 559"/>
          <p:cNvSpPr/>
          <p:nvPr/>
        </p:nvSpPr>
        <p:spPr>
          <a:xfrm rot="2487273">
            <a:off x="5465179" y="2209876"/>
            <a:ext cx="321403" cy="312321"/>
          </a:xfrm>
          <a:custGeom>
            <a:avLst/>
            <a:gdLst/>
            <a:ahLst/>
            <a:cxnLst/>
            <a:rect l="0" t="0" r="0" b="0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>
              <a:solidFill>
                <a:srgbClr val="6D9EEB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609600" y="653486"/>
            <a:ext cx="3941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39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876800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EF1B6C6-026F-4FB9-8D32-25D1F67CD14F}"/>
              </a:ext>
            </a:extLst>
          </p:cNvPr>
          <p:cNvSpPr/>
          <p:nvPr/>
        </p:nvSpPr>
        <p:spPr>
          <a:xfrm>
            <a:off x="935390" y="653486"/>
            <a:ext cx="3560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18568703-A95B-A17F-984C-27861224F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919" y="739418"/>
            <a:ext cx="754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video.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8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-76200"/>
            <a:ext cx="8211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CẮT TỈA, VỆ SINH VÀ BẮT SÂU CHO CÂY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665867"/>
            <a:ext cx="11387054" cy="1205774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0604"/>
            <a:ext cx="8573324" cy="84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8" y="3128106"/>
            <a:ext cx="3317938" cy="228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67" y="3124679"/>
            <a:ext cx="3317939" cy="223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588" y="3131937"/>
            <a:ext cx="3334124" cy="216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15000"/>
            <a:ext cx="6682154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29481"/>
            <a:ext cx="2339889" cy="1690354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1373"/>
            <a:ext cx="1911290" cy="61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91" y="2226303"/>
            <a:ext cx="1911290" cy="61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432" y="2323276"/>
            <a:ext cx="1940032" cy="58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125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627E-6 1.48011E-7 L -0.66966 0.406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90" y="203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2162E-6 -3.67253E-6 L 0.34024 0.4225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2" y="21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512E-6 -3.95005E-6 L 0.33073 0.407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0" y="20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29481"/>
            <a:ext cx="2339889" cy="169035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19835"/>
            <a:ext cx="8305800" cy="89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5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-76200"/>
            <a:ext cx="8211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CẮT TỈA, VỆ SINH VÀ BẮT SÂU CHO CÂY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665867"/>
            <a:ext cx="11387054" cy="1205774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50680"/>
            <a:ext cx="10287000" cy="90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48724"/>
            <a:ext cx="2821976" cy="1937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17" y="1981201"/>
            <a:ext cx="2688462" cy="184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2744191" cy="184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16" y="4191000"/>
            <a:ext cx="2657167" cy="1815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324601"/>
            <a:ext cx="4034230" cy="49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3821668"/>
            <a:ext cx="412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05600" y="3821668"/>
            <a:ext cx="3025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19400" y="5999626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43800" y="5943600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62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21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90176"/>
            <a:ext cx="980382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024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381000" y="2448240"/>
            <a:ext cx="1066800" cy="10442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1739701" y="2448240"/>
            <a:ext cx="1090038" cy="1031161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3107870" y="2448240"/>
            <a:ext cx="1070616" cy="10442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0" action="ppaction://hlinksldjump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1" action="ppaction://hlinksldjump"/>
          </p:cNvPr>
          <p:cNvSpPr/>
          <p:nvPr/>
        </p:nvSpPr>
        <p:spPr>
          <a:xfrm>
            <a:off x="4343400" y="2461396"/>
            <a:ext cx="1071050" cy="1018005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2" action="ppaction://hlinksldjump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3" action="ppaction://hlinksldjump"/>
          </p:cNvPr>
          <p:cNvSpPr/>
          <p:nvPr/>
        </p:nvSpPr>
        <p:spPr>
          <a:xfrm>
            <a:off x="402013" y="3886200"/>
            <a:ext cx="1045787" cy="10668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4" action="ppaction://hlinksldjump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5" action="ppaction://hlinksldjump"/>
          </p:cNvPr>
          <p:cNvSpPr/>
          <p:nvPr/>
        </p:nvSpPr>
        <p:spPr>
          <a:xfrm>
            <a:off x="1764985" y="3886200"/>
            <a:ext cx="1064754" cy="10668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6" action="ppaction://hlinksldjump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3113732" y="3908875"/>
            <a:ext cx="1064754" cy="10668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1" action="ppaction://hlinksldjump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ounded Rectangle 62">
            <a:hlinkClick r:id="rId15" action="ppaction://hlinksldjump"/>
          </p:cNvPr>
          <p:cNvSpPr/>
          <p:nvPr/>
        </p:nvSpPr>
        <p:spPr>
          <a:xfrm>
            <a:off x="4386773" y="3908875"/>
            <a:ext cx="1064754" cy="106680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2" action="ppaction://hlinksldjump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5493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xmlns="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B65C6F-84ED-4002-A46F-AAC9AC65206D}"/>
              </a:ext>
            </a:extLst>
          </p:cNvPr>
          <p:cNvGrpSpPr/>
          <p:nvPr/>
        </p:nvGrpSpPr>
        <p:grpSpPr>
          <a:xfrm>
            <a:off x="1342650" y="1514590"/>
            <a:ext cx="9506700" cy="3928267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xmlns="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Nhà 1" descr="Home">
            <a:hlinkClick r:id="rId5" action="ppaction://hlinksldjump"/>
            <a:extLst>
              <a:ext uri="{FF2B5EF4-FFF2-40B4-BE49-F238E27FC236}">
                <a16:creationId xmlns:a16="http://schemas.microsoft.com/office/drawing/2014/main" xmlns="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870E66D-B0F6-4761-BDD1-C16E2058F002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86EC33F-FAB5-4AE3-8D1B-07A1D8D1E42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D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9E061BF-5881-4BC4-87CD-EA82388B381F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39442BE-D71E-437B-B8CE-D4D598E296A1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4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xmlns="" id="{AADE420D-2636-4F7D-B8B0-D56939652CD5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5" name="Graphic 24" descr="Stopwatch">
              <a:extLst>
                <a:ext uri="{FF2B5EF4-FFF2-40B4-BE49-F238E27FC236}">
                  <a16:creationId xmlns:a16="http://schemas.microsoft.com/office/drawing/2014/main" xmlns="" id="{E9E33BC9-146E-48A9-BB11-821B402B8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209800" y="2208703"/>
            <a:ext cx="8229600" cy="95410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nl-NL" sz="2800" b="1" dirty="0" smtClean="0"/>
              <a:t>Câu hỏi 1: Cách </a:t>
            </a:r>
            <a:r>
              <a:rPr lang="nl-NL" sz="2800" b="1" dirty="0"/>
              <a:t>cung cấp đủ ánh sáng cho hoa, cây cảnh trồng trong nhà là?</a:t>
            </a:r>
            <a:endParaRPr lang="en-US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2895600" y="3299296"/>
            <a:ext cx="24068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200" dirty="0" smtClean="0"/>
              <a:t>A.   Để cây ở cửa sổ</a:t>
            </a:r>
            <a:endParaRPr lang="en-US" sz="2200" dirty="0"/>
          </a:p>
        </p:txBody>
      </p:sp>
      <p:sp>
        <p:nvSpPr>
          <p:cNvPr id="15" name="Rectangle 14"/>
          <p:cNvSpPr/>
          <p:nvPr/>
        </p:nvSpPr>
        <p:spPr>
          <a:xfrm>
            <a:off x="2895600" y="3810000"/>
            <a:ext cx="268817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200" dirty="0"/>
              <a:t>B.   Để cây ở ban công</a:t>
            </a:r>
            <a:endParaRPr lang="en-US" sz="2200" dirty="0"/>
          </a:p>
        </p:txBody>
      </p:sp>
      <p:sp>
        <p:nvSpPr>
          <p:cNvPr id="17" name="Rectangle 16"/>
          <p:cNvSpPr/>
          <p:nvPr/>
        </p:nvSpPr>
        <p:spPr>
          <a:xfrm>
            <a:off x="2895600" y="4350486"/>
            <a:ext cx="68540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200" dirty="0"/>
              <a:t>C.   Để cây ở những nơi thoáng mát, có ánh sáng chiếu vào</a:t>
            </a:r>
            <a:endParaRPr lang="en-US" sz="2200" dirty="0"/>
          </a:p>
        </p:txBody>
      </p:sp>
      <p:sp>
        <p:nvSpPr>
          <p:cNvPr id="18" name="Rectangle 17"/>
          <p:cNvSpPr/>
          <p:nvPr/>
        </p:nvSpPr>
        <p:spPr>
          <a:xfrm>
            <a:off x="2895600" y="4876800"/>
            <a:ext cx="42502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200" dirty="0"/>
              <a:t>D.   Tất cả các đáp án trên đều đúng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2291199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xmlns="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B65C6F-84ED-4002-A46F-AAC9AC65206D}"/>
              </a:ext>
            </a:extLst>
          </p:cNvPr>
          <p:cNvGrpSpPr/>
          <p:nvPr/>
        </p:nvGrpSpPr>
        <p:grpSpPr>
          <a:xfrm>
            <a:off x="886292" y="1675952"/>
            <a:ext cx="9506700" cy="3928267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xmlns="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Nhà 2" descr="Home">
            <a:hlinkClick r:id="rId5" action="ppaction://hlinksldjump"/>
            <a:extLst>
              <a:ext uri="{FF2B5EF4-FFF2-40B4-BE49-F238E27FC236}">
                <a16:creationId xmlns:a16="http://schemas.microsoft.com/office/drawing/2014/main" xmlns="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870E66D-B0F6-4761-BDD1-C16E2058F002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86EC33F-FAB5-4AE3-8D1B-07A1D8D1E42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B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9E061BF-5881-4BC4-87CD-EA82388B381F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A793336-30CA-43DA-92FA-2673A634F09A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xmlns="" id="{17B168E0-9073-4AD8-A756-CB0E738EAF9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Graphic 16" descr="Stopwatch">
              <a:extLst>
                <a:ext uri="{FF2B5EF4-FFF2-40B4-BE49-F238E27FC236}">
                  <a16:creationId xmlns:a16="http://schemas.microsoft.com/office/drawing/2014/main" xmlns="" id="{5EACA7B1-DFE3-4EDE-BA5F-5F2DA9339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828800" y="2477787"/>
            <a:ext cx="8111003" cy="954107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nl-NL" sz="2800" b="1" dirty="0" smtClean="0"/>
              <a:t>Câu hỏi 2: Đâu</a:t>
            </a:r>
            <a:r>
              <a:rPr lang="nl-NL" sz="2800" b="1" dirty="0"/>
              <a:t> không phải là cách bón phân cho hoa, </a:t>
            </a:r>
            <a:endParaRPr lang="nl-NL" sz="2800" b="1" dirty="0" smtClean="0"/>
          </a:p>
          <a:p>
            <a:r>
              <a:rPr lang="nl-NL" sz="2800" b="1" dirty="0" smtClean="0"/>
              <a:t>cây </a:t>
            </a:r>
            <a:r>
              <a:rPr lang="nl-NL" sz="2800" b="1" dirty="0"/>
              <a:t>cảnh?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228195" y="3645324"/>
            <a:ext cx="4849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 smtClean="0"/>
              <a:t>A.   Bón phân xung quanh gốc cây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3200400" y="4065624"/>
            <a:ext cx="3929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B.   Bón phân vào ngọn cây</a:t>
            </a:r>
            <a:endParaRPr lang="en-US" sz="2000" dirty="0"/>
          </a:p>
        </p:txBody>
      </p:sp>
      <p:sp>
        <p:nvSpPr>
          <p:cNvPr id="20" name="Rectangle 19"/>
          <p:cNvSpPr/>
          <p:nvPr/>
        </p:nvSpPr>
        <p:spPr>
          <a:xfrm>
            <a:off x="3200198" y="4495800"/>
            <a:ext cx="52580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C.   Pha với nước và tưới vào gốc cây</a:t>
            </a:r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3200400" y="4964164"/>
            <a:ext cx="51008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/>
              <a:t>D.   Pha với nước và phun lên lá cây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111417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xmlns="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B65C6F-84ED-4002-A46F-AAC9AC65206D}"/>
              </a:ext>
            </a:extLst>
          </p:cNvPr>
          <p:cNvGrpSpPr/>
          <p:nvPr/>
        </p:nvGrpSpPr>
        <p:grpSpPr>
          <a:xfrm>
            <a:off x="1342650" y="1514595"/>
            <a:ext cx="9506700" cy="3928268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xmlns="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xmlns="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870E66D-B0F6-4761-BDD1-C16E2058F002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86EC33F-FAB5-4AE3-8D1B-07A1D8D1E42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: D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9E061BF-5881-4BC4-87CD-EA82388B381F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xmlns="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xmlns="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109848" y="2336394"/>
            <a:ext cx="8305800" cy="76944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nl-NL" sz="2200" b="1" dirty="0" smtClean="0"/>
              <a:t>Câu hỏi 3: Nếu </a:t>
            </a:r>
            <a:r>
              <a:rPr lang="nl-NL" sz="2200" b="1" dirty="0"/>
              <a:t>hoa, cây cảnh không được tưới đủ nước thì sẽ ảnh hưởng đến cái gì của hoa, cây cảnh?</a:t>
            </a:r>
            <a:endParaRPr lang="en-US" sz="2200" b="1" dirty="0"/>
          </a:p>
        </p:txBody>
      </p:sp>
      <p:sp>
        <p:nvSpPr>
          <p:cNvPr id="18" name="Rectangle 17"/>
          <p:cNvSpPr/>
          <p:nvPr/>
        </p:nvSpPr>
        <p:spPr>
          <a:xfrm>
            <a:off x="3048000" y="3472433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200" dirty="0"/>
              <a:t>A.   Sự sống của hoa, cây cảnh.</a:t>
            </a:r>
            <a:endParaRPr lang="en-US" sz="2200" dirty="0"/>
          </a:p>
          <a:p>
            <a:r>
              <a:rPr lang="nl-NL" sz="2200" dirty="0"/>
              <a:t>B.   Sự phát triển của hoa, cây cảnh.</a:t>
            </a:r>
            <a:endParaRPr lang="en-US" sz="2200" dirty="0"/>
          </a:p>
          <a:p>
            <a:r>
              <a:rPr lang="nl-NL" sz="2200" dirty="0"/>
              <a:t>C.   Sự đơm hoa, kết trái của hoa, cây cảnh.</a:t>
            </a:r>
            <a:endParaRPr lang="en-US" sz="2200" dirty="0"/>
          </a:p>
          <a:p>
            <a:r>
              <a:rPr lang="nl-NL" sz="2200" dirty="0"/>
              <a:t>D.   Sự sống và sự phát triển của hoa, cây cảnh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342479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xmlns="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B65C6F-84ED-4002-A46F-AAC9AC65206D}"/>
              </a:ext>
            </a:extLst>
          </p:cNvPr>
          <p:cNvGrpSpPr/>
          <p:nvPr/>
        </p:nvGrpSpPr>
        <p:grpSpPr>
          <a:xfrm>
            <a:off x="1342650" y="1514595"/>
            <a:ext cx="9506700" cy="3928268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xmlns="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xmlns="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870E66D-B0F6-4761-BDD1-C16E2058F002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86EC33F-FAB5-4AE3-8D1B-07A1D8D1E42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9E061BF-5881-4BC4-87CD-EA82388B381F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xmlns="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xmlns="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5292400" y="3472433"/>
            <a:ext cx="1709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A.   </a:t>
            </a:r>
            <a:r>
              <a:rPr lang="nl-NL" sz="2800" dirty="0" smtClean="0"/>
              <a:t>Đúng</a:t>
            </a:r>
            <a:endParaRPr lang="en-US" sz="2800" dirty="0"/>
          </a:p>
          <a:p>
            <a:r>
              <a:rPr lang="nl-NL" sz="2800" dirty="0"/>
              <a:t>B.   </a:t>
            </a:r>
            <a:r>
              <a:rPr lang="nl-NL" sz="2800" dirty="0" smtClean="0"/>
              <a:t>Sai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209801" y="2208708"/>
            <a:ext cx="8039934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nl-NL" sz="2400" b="1" dirty="0" smtClean="0"/>
              <a:t>Câu hỏi 4: Bón </a:t>
            </a:r>
            <a:r>
              <a:rPr lang="nl-NL" sz="2400" b="1" dirty="0"/>
              <a:t>phân đúng cách sẽ giúp cây phát triển tốt, phát huy được hiệu quả của phân bón đúng hay sai?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572924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0E0628-638C-4687-BD6D-632F9A028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F3F9A9C-3963-5B32-74AB-B460792D3CC9}"/>
              </a:ext>
            </a:extLst>
          </p:cNvPr>
          <p:cNvSpPr txBox="1"/>
          <p:nvPr/>
        </p:nvSpPr>
        <p:spPr>
          <a:xfrm>
            <a:off x="2667000" y="152400"/>
            <a:ext cx="8135529" cy="461665"/>
          </a:xfrm>
          <a:prstGeom prst="rect">
            <a:avLst/>
          </a:prstGeom>
          <a:solidFill>
            <a:srgbClr val="75DAD4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lang="en-U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chăm</a:t>
            </a:r>
            <a:r>
              <a:rPr lang="en-U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sóc</a:t>
            </a:r>
            <a:r>
              <a:rPr lang="en-U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U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b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U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cảnh</a:t>
            </a:r>
            <a:r>
              <a:rPr lang="en-U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b="1" dirty="0" smtClean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 smtClean="0">
                <a:latin typeface="Roboto" panose="02000000000000000000" pitchFamily="2" charset="0"/>
                <a:ea typeface="Roboto" panose="02000000000000000000" pitchFamily="2" charset="0"/>
              </a:rPr>
              <a:t>chậu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1"/>
            <a:ext cx="533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19200"/>
            <a:ext cx="414338" cy="38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05000"/>
            <a:ext cx="325683" cy="3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667000"/>
            <a:ext cx="325683" cy="372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57600"/>
            <a:ext cx="414338" cy="38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419600"/>
            <a:ext cx="414338" cy="38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81600"/>
            <a:ext cx="414338" cy="38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1" y="1084183"/>
            <a:ext cx="3048000" cy="1963817"/>
            <a:chOff x="301091" y="301982"/>
            <a:chExt cx="4134561" cy="2508169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381000" y="1675492"/>
            <a:ext cx="2905609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376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xmlns="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B65C6F-84ED-4002-A46F-AAC9AC65206D}"/>
              </a:ext>
            </a:extLst>
          </p:cNvPr>
          <p:cNvGrpSpPr/>
          <p:nvPr/>
        </p:nvGrpSpPr>
        <p:grpSpPr>
          <a:xfrm>
            <a:off x="1342650" y="1514595"/>
            <a:ext cx="9506700" cy="3928268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xmlns="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xmlns="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870E66D-B0F6-4761-BDD1-C16E2058F002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86EC33F-FAB5-4AE3-8D1B-07A1D8D1E42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: D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9E061BF-5881-4BC4-87CD-EA82388B381F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xmlns="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xmlns="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191590" y="2209800"/>
            <a:ext cx="8039935" cy="95410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nl-NL" sz="2800" b="1" dirty="0" smtClean="0"/>
              <a:t>Câu hỏi 5: Ngoài </a:t>
            </a:r>
            <a:r>
              <a:rPr lang="nl-NL" sz="2800" b="1" dirty="0"/>
              <a:t>việc cung cấp đủ ánh sáng, nước và phân bón. Ta cần phải làm gì nữa?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429000" y="350520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A.   Vệ sinh lá </a:t>
            </a:r>
            <a:r>
              <a:rPr lang="nl-NL" sz="2400" dirty="0" smtClean="0"/>
              <a:t>cây</a:t>
            </a:r>
            <a:endParaRPr lang="en-US" sz="2400" dirty="0"/>
          </a:p>
          <a:p>
            <a:r>
              <a:rPr lang="nl-NL" sz="2400" dirty="0"/>
              <a:t>B.   Bắt sâu cho </a:t>
            </a:r>
            <a:r>
              <a:rPr lang="nl-NL" sz="2400" dirty="0" smtClean="0"/>
              <a:t>cây</a:t>
            </a:r>
            <a:endParaRPr lang="en-US" sz="2400" dirty="0"/>
          </a:p>
          <a:p>
            <a:r>
              <a:rPr lang="nl-NL" sz="2400" dirty="0"/>
              <a:t>C.   Cắt tỉa hoa đã </a:t>
            </a:r>
            <a:r>
              <a:rPr lang="nl-NL" sz="2400" dirty="0" smtClean="0"/>
              <a:t>tàn</a:t>
            </a:r>
            <a:endParaRPr lang="en-US" sz="2400" dirty="0"/>
          </a:p>
          <a:p>
            <a:r>
              <a:rPr lang="nl-NL" sz="2400" dirty="0"/>
              <a:t>D.   Tất cả các đáp án trên đều </a:t>
            </a:r>
            <a:r>
              <a:rPr lang="nl-NL" sz="2400" dirty="0" smtClean="0"/>
              <a:t>đúng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002905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xmlns="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06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B65C6F-84ED-4002-A46F-AAC9AC65206D}"/>
              </a:ext>
            </a:extLst>
          </p:cNvPr>
          <p:cNvGrpSpPr/>
          <p:nvPr/>
        </p:nvGrpSpPr>
        <p:grpSpPr>
          <a:xfrm>
            <a:off x="1342650" y="1514595"/>
            <a:ext cx="9506700" cy="3928268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xmlns="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xmlns="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870E66D-B0F6-4761-BDD1-C16E2058F002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86EC33F-FAB5-4AE3-8D1B-07A1D8D1E42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9E061BF-5881-4BC4-87CD-EA82388B381F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xmlns="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xmlns="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191590" y="2209800"/>
            <a:ext cx="8039935" cy="52322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nl-NL" sz="2800" b="1" dirty="0" smtClean="0"/>
              <a:t>Câu hỏi 6: Chọn đáp án đúng:</a:t>
            </a:r>
            <a:endParaRPr lang="en-US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1827932" y="3060918"/>
            <a:ext cx="90214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A.   Trồng hoa hồng ở nơi có ánh sáng như ban công, cửa sổ.</a:t>
            </a:r>
            <a:endParaRPr lang="en-US" sz="2800" dirty="0"/>
          </a:p>
          <a:p>
            <a:r>
              <a:rPr lang="nl-NL" sz="2800" dirty="0"/>
              <a:t>B.   Trồng hoa hướng dương trong nhà.</a:t>
            </a:r>
            <a:endParaRPr lang="en-US" sz="2800" dirty="0"/>
          </a:p>
          <a:p>
            <a:r>
              <a:rPr lang="nl-NL" sz="2800" dirty="0"/>
              <a:t>C.   Trồng cây cảnh ở góc tối.</a:t>
            </a:r>
            <a:endParaRPr lang="en-US" sz="2800" dirty="0"/>
          </a:p>
          <a:p>
            <a:r>
              <a:rPr lang="nl-NL" sz="2800" dirty="0"/>
              <a:t>D.   Trồng hoa đồng tiền dưới ánh đèn điện.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102957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xmlns="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07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B65C6F-84ED-4002-A46F-AAC9AC65206D}"/>
              </a:ext>
            </a:extLst>
          </p:cNvPr>
          <p:cNvGrpSpPr/>
          <p:nvPr/>
        </p:nvGrpSpPr>
        <p:grpSpPr>
          <a:xfrm>
            <a:off x="1342650" y="1514595"/>
            <a:ext cx="9506700" cy="3928268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xmlns="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xmlns="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870E66D-B0F6-4761-BDD1-C16E2058F002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86EC33F-FAB5-4AE3-8D1B-07A1D8D1E42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9E061BF-5881-4BC4-87CD-EA82388B381F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xmlns="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xmlns="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246782" y="3060918"/>
            <a:ext cx="90214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A.   Để cây tươi đẹp và phát triển tốt.</a:t>
            </a:r>
            <a:endParaRPr lang="en-US" sz="2800" dirty="0"/>
          </a:p>
          <a:p>
            <a:r>
              <a:rPr lang="nl-NL" sz="2800" dirty="0"/>
              <a:t>B.   Để cây có thể quang hợp.</a:t>
            </a:r>
            <a:endParaRPr lang="en-US" sz="2800" dirty="0"/>
          </a:p>
          <a:p>
            <a:r>
              <a:rPr lang="nl-NL" sz="2800" dirty="0"/>
              <a:t>C.   Để cây có thể tạo ra nhiều khí oxi.</a:t>
            </a:r>
            <a:endParaRPr lang="en-US" sz="2800" dirty="0"/>
          </a:p>
          <a:p>
            <a:r>
              <a:rPr lang="nl-NL" sz="2800" dirty="0"/>
              <a:t>D.   Tất cả các đáp án trên đều sai.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977262" y="2270264"/>
            <a:ext cx="8661089" cy="52322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nl-NL" sz="2800" b="1" dirty="0" smtClean="0"/>
              <a:t>Câu hỏi </a:t>
            </a:r>
            <a:r>
              <a:rPr lang="nl-NL" sz="2800" b="1" dirty="0"/>
              <a:t>7: Tại sao phải cắt tỉa, vệ sinh và bắt sâu cho cây?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003569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1699131-5B3C-4E3E-B1AC-1086779070DF}"/>
              </a:ext>
            </a:extLst>
          </p:cNvPr>
          <p:cNvGrpSpPr/>
          <p:nvPr/>
        </p:nvGrpSpPr>
        <p:grpSpPr>
          <a:xfrm>
            <a:off x="5630126" y="417910"/>
            <a:ext cx="931747" cy="707955"/>
            <a:chOff x="7329184" y="3580591"/>
            <a:chExt cx="950026" cy="7304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9AA0859-2F3D-4F6F-9896-B3FEDA04DACC}"/>
                </a:ext>
              </a:extLst>
            </p:cNvPr>
            <p:cNvGrpSpPr/>
            <p:nvPr/>
          </p:nvGrpSpPr>
          <p:grpSpPr>
            <a:xfrm>
              <a:off x="7329184" y="3580591"/>
              <a:ext cx="950026" cy="730422"/>
              <a:chOff x="9797143" y="3175240"/>
              <a:chExt cx="950026" cy="730422"/>
            </a:xfrm>
          </p:grpSpPr>
          <p:sp>
            <p:nvSpPr>
              <p:cNvPr id="7" name="Rectangle: Folded Corner 6">
                <a:extLst>
                  <a:ext uri="{FF2B5EF4-FFF2-40B4-BE49-F238E27FC236}">
                    <a16:creationId xmlns:a16="http://schemas.microsoft.com/office/drawing/2014/main" xmlns="" id="{30DFEA8F-9730-443D-AD1F-B0982461BCCF}"/>
                  </a:ext>
                </a:extLst>
              </p:cNvPr>
              <p:cNvSpPr/>
              <p:nvPr/>
            </p:nvSpPr>
            <p:spPr>
              <a:xfrm>
                <a:off x="9985168" y="3199080"/>
                <a:ext cx="762001" cy="706582"/>
              </a:xfrm>
              <a:prstGeom prst="foldedCorner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DADF5C05-67A6-41DF-8BDD-938899448B27}"/>
                  </a:ext>
                </a:extLst>
              </p:cNvPr>
              <p:cNvSpPr/>
              <p:nvPr/>
            </p:nvSpPr>
            <p:spPr>
              <a:xfrm rot="19275679">
                <a:off x="9797143" y="3175240"/>
                <a:ext cx="537028" cy="159657"/>
              </a:xfrm>
              <a:prstGeom prst="rect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DA982AE-6799-4426-B1FA-B95B10B7DA8E}"/>
                </a:ext>
              </a:extLst>
            </p:cNvPr>
            <p:cNvSpPr txBox="1"/>
            <p:nvPr/>
          </p:nvSpPr>
          <p:spPr>
            <a:xfrm>
              <a:off x="7564835" y="3696112"/>
              <a:ext cx="714375" cy="539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08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B65C6F-84ED-4002-A46F-AAC9AC65206D}"/>
              </a:ext>
            </a:extLst>
          </p:cNvPr>
          <p:cNvGrpSpPr/>
          <p:nvPr/>
        </p:nvGrpSpPr>
        <p:grpSpPr>
          <a:xfrm>
            <a:off x="1342650" y="1514595"/>
            <a:ext cx="9506700" cy="3928268"/>
            <a:chOff x="9957465" y="3135855"/>
            <a:chExt cx="789704" cy="782211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xmlns="" id="{8617307E-ACDF-451B-B6EB-82728A6D827B}"/>
                </a:ext>
              </a:extLst>
            </p:cNvPr>
            <p:cNvSpPr/>
            <p:nvPr/>
          </p:nvSpPr>
          <p:spPr>
            <a:xfrm>
              <a:off x="9985168" y="3211484"/>
              <a:ext cx="762001" cy="706582"/>
            </a:xfrm>
            <a:prstGeom prst="foldedCorner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789D6359-6132-443C-951B-2F60A018A536}"/>
                </a:ext>
              </a:extLst>
            </p:cNvPr>
            <p:cNvSpPr/>
            <p:nvPr/>
          </p:nvSpPr>
          <p:spPr>
            <a:xfrm rot="19275679">
              <a:off x="9957465" y="3135855"/>
              <a:ext cx="80623" cy="159657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D49158-767E-403B-8C87-5307C9E63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02" y="4369857"/>
            <a:ext cx="1551826" cy="2533594"/>
          </a:xfrm>
          <a:prstGeom prst="rect">
            <a:avLst/>
          </a:prstGeom>
        </p:spPr>
      </p:pic>
      <p:pic>
        <p:nvPicPr>
          <p:cNvPr id="16" name="Graphic 15" descr="Home">
            <a:hlinkClick r:id="rId5" action="ppaction://hlinksldjump"/>
            <a:extLst>
              <a:ext uri="{FF2B5EF4-FFF2-40B4-BE49-F238E27FC236}">
                <a16:creationId xmlns:a16="http://schemas.microsoft.com/office/drawing/2014/main" xmlns="" id="{AC169FF2-22B5-4F49-9826-021178E9C4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00743" y="5943600"/>
            <a:ext cx="914400" cy="9144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870E66D-B0F6-4761-BDD1-C16E2058F002}"/>
              </a:ext>
            </a:extLst>
          </p:cNvPr>
          <p:cNvGrpSpPr/>
          <p:nvPr/>
        </p:nvGrpSpPr>
        <p:grpSpPr>
          <a:xfrm>
            <a:off x="4630626" y="5511366"/>
            <a:ext cx="3309499" cy="756516"/>
            <a:chOff x="4630626" y="5511366"/>
            <a:chExt cx="3309499" cy="75651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86EC33F-FAB5-4AE3-8D1B-07A1D8D1E42F}"/>
                </a:ext>
              </a:extLst>
            </p:cNvPr>
            <p:cNvSpPr txBox="1"/>
            <p:nvPr/>
          </p:nvSpPr>
          <p:spPr>
            <a:xfrm>
              <a:off x="4757810" y="5744664"/>
              <a:ext cx="3182315" cy="523218"/>
            </a:xfrm>
            <a:prstGeom prst="rect">
              <a:avLst/>
            </a:prstGeom>
            <a:solidFill>
              <a:srgbClr val="75DAD4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Đáp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>
                  <a:latin typeface="Roboto" panose="02000000000000000000" pitchFamily="2" charset="0"/>
                  <a:ea typeface="Roboto" panose="02000000000000000000" pitchFamily="2" charset="0"/>
                </a:rPr>
                <a:t>án</a:t>
              </a:r>
              <a:r>
                <a:rPr lang="en-US" sz="2800" b="1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2800" b="1" dirty="0" err="1" smtClean="0">
                  <a:latin typeface="Roboto" panose="02000000000000000000" pitchFamily="2" charset="0"/>
                  <a:ea typeface="Roboto" panose="02000000000000000000" pitchFamily="2" charset="0"/>
                </a:rPr>
                <a:t>đúng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: </a:t>
              </a:r>
              <a:r>
                <a:rPr lang="en-US" sz="2800" b="1" dirty="0" smtClean="0">
                  <a:latin typeface="Roboto" panose="02000000000000000000" pitchFamily="2" charset="0"/>
                  <a:ea typeface="Roboto" panose="02000000000000000000" pitchFamily="2" charset="0"/>
                </a:rPr>
                <a:t>A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9E061BF-5881-4BC4-87CD-EA82388B381F}"/>
                </a:ext>
              </a:extLst>
            </p:cNvPr>
            <p:cNvSpPr/>
            <p:nvPr/>
          </p:nvSpPr>
          <p:spPr>
            <a:xfrm rot="18710722">
              <a:off x="4397783" y="5744209"/>
              <a:ext cx="720055" cy="25437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485D9FD-446D-4530-AA77-F88541724578}"/>
              </a:ext>
            </a:extLst>
          </p:cNvPr>
          <p:cNvGrpSpPr/>
          <p:nvPr/>
        </p:nvGrpSpPr>
        <p:grpSpPr>
          <a:xfrm>
            <a:off x="9134528" y="224918"/>
            <a:ext cx="1448665" cy="1380582"/>
            <a:chOff x="9134528" y="224918"/>
            <a:chExt cx="1448665" cy="1380582"/>
          </a:xfrm>
        </p:grpSpPr>
        <p:pic>
          <p:nvPicPr>
            <p:cNvPr id="23" name="Screen Recording 1">
              <a:hlinkClick r:id="" action="ppaction://media"/>
              <a:extLst>
                <a:ext uri="{FF2B5EF4-FFF2-40B4-BE49-F238E27FC236}">
                  <a16:creationId xmlns:a16="http://schemas.microsoft.com/office/drawing/2014/main" xmlns="" id="{3903049E-D49B-4FEF-9C2E-A851E23CF088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9134528" y="1042709"/>
              <a:ext cx="1448665" cy="56279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Graphic 23" descr="Stopwatch">
              <a:extLst>
                <a:ext uri="{FF2B5EF4-FFF2-40B4-BE49-F238E27FC236}">
                  <a16:creationId xmlns:a16="http://schemas.microsoft.com/office/drawing/2014/main" xmlns="" id="{F3CB532C-736B-4799-BB7A-997547D97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502396" y="224918"/>
              <a:ext cx="747339" cy="74733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197233" y="2133600"/>
            <a:ext cx="8318367" cy="1200329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nl-NL" sz="2400" b="1" dirty="0" smtClean="0"/>
              <a:t>Câu hỏi 8: Điền từ thích hợp vào chỗ trống “Tuỳ từng loại … mà </a:t>
            </a:r>
          </a:p>
          <a:p>
            <a:r>
              <a:rPr lang="nl-NL" sz="2400" b="1" dirty="0" smtClean="0"/>
              <a:t>có cách bón khác nhau như bón đều quanh gốc cây, pha với </a:t>
            </a:r>
          </a:p>
          <a:p>
            <a:r>
              <a:rPr lang="nl-NL" sz="2400" b="1" dirty="0" smtClean="0"/>
              <a:t>nước rồi tưới quanh gốc cây hoặc phun lên lá”?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4267200" y="3429000"/>
            <a:ext cx="36729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A.   Phân </a:t>
            </a:r>
            <a:r>
              <a:rPr lang="nl-NL" sz="2800" dirty="0" smtClean="0"/>
              <a:t>bón</a:t>
            </a:r>
            <a:endParaRPr lang="en-US" sz="2800" dirty="0"/>
          </a:p>
          <a:p>
            <a:r>
              <a:rPr lang="nl-NL" sz="2800" dirty="0"/>
              <a:t>B.   Hạt </a:t>
            </a:r>
            <a:r>
              <a:rPr lang="nl-NL" sz="2800" dirty="0" smtClean="0"/>
              <a:t>giống</a:t>
            </a:r>
            <a:endParaRPr lang="en-US" sz="2800" dirty="0"/>
          </a:p>
          <a:p>
            <a:r>
              <a:rPr lang="nl-NL" sz="2800" dirty="0"/>
              <a:t>C.   Cây </a:t>
            </a:r>
            <a:r>
              <a:rPr lang="nl-NL" sz="2800" dirty="0" smtClean="0"/>
              <a:t>trồng</a:t>
            </a:r>
            <a:endParaRPr lang="en-US" sz="2800" dirty="0"/>
          </a:p>
          <a:p>
            <a:r>
              <a:rPr lang="nl-NL" sz="2800" dirty="0"/>
              <a:t>D.   Hoa, cây </a:t>
            </a:r>
            <a:r>
              <a:rPr lang="nl-NL" sz="2800" dirty="0" smtClean="0"/>
              <a:t>cảnh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007724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=""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=""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=""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=""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=""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=""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=""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=""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=""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=""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=""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=""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=""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=""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=""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=""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=""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=""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=""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=""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=""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=""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=""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=""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=""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=""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=""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=""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=""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=""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=""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=""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=""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=""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=""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=""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=""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=""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=""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=""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=""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=""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=""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=""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=""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=""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=""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=""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=""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=""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=""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=""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=""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=""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=""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=""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=""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6362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0" y="-161120"/>
            <a:ext cx="4134561" cy="2508169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609600" y="653486"/>
            <a:ext cx="3941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955D21A-C41C-41DC-9408-91765CBA6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1064" y="1322032"/>
            <a:ext cx="488048" cy="43085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8458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9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7.40741E-7 L -4.583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614526" y="292955"/>
            <a:ext cx="98248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03C69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noProof="0" dirty="0" smtClean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ĐẢM BẢO ĐỦ ÁNH SÁNG CHO HOA, CÂY CẢNH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03C69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16B29C23-1986-4FCE-AE04-4E2E5FEDFBCC}"/>
              </a:ext>
            </a:extLst>
          </p:cNvPr>
          <p:cNvSpPr/>
          <p:nvPr/>
        </p:nvSpPr>
        <p:spPr>
          <a:xfrm>
            <a:off x="516759" y="1035021"/>
            <a:ext cx="11387054" cy="1250979"/>
          </a:xfrm>
          <a:prstGeom prst="roundRect">
            <a:avLst>
              <a:gd name="adj" fmla="val 393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Print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65210"/>
            <a:ext cx="8686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10" y="762000"/>
            <a:ext cx="1987855" cy="143604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43200"/>
            <a:ext cx="5507736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39000" y="3628935"/>
            <a:ext cx="415629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SG" sz="2000" b="1" dirty="0" smtClean="0">
              <a:solidFill>
                <a:srgbClr val="0E6FB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SG" sz="2000" b="1" dirty="0" err="1" smtClean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SG" sz="2000" b="1" dirty="0" smtClean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SG" sz="2000" b="1" dirty="0" smtClean="0">
              <a:solidFill>
                <a:srgbClr val="0E6FB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SG" sz="2000" b="1" dirty="0" err="1" smtClean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SG" sz="2000" b="1" dirty="0" smtClean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ớt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 smtClean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SG" sz="2000" b="1" dirty="0" smtClean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mỏng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SG" sz="2000" b="1" dirty="0" err="1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SG" sz="2000" b="1" dirty="0">
                <a:solidFill>
                  <a:srgbClr val="0E6FB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i="1" dirty="0">
              <a:solidFill>
                <a:srgbClr val="0E6FB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62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667000" y="304800"/>
            <a:ext cx="6705600" cy="426720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696307" y="4601308"/>
            <a:ext cx="6646985" cy="19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229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38ED2AE-814D-9A31-1135-F32A74F44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18" y="838200"/>
            <a:ext cx="1987855" cy="143604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9001418" cy="532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2200" y="3352800"/>
            <a:ext cx="181652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a-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rèm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3352800"/>
            <a:ext cx="228139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b-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65585" y="5345668"/>
            <a:ext cx="402225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c-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ặt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12518</TotalTime>
  <Words>1323</Words>
  <Application>Microsoft Office PowerPoint</Application>
  <PresentationFormat>Custom</PresentationFormat>
  <Paragraphs>307</Paragraphs>
  <Slides>54</Slides>
  <Notes>9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4_Office Theme</vt:lpstr>
      <vt:lpstr>1_Office 主题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BÀI CŨ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ÔN BÀI CŨ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subject>9Slide.vn</dc:subject>
  <dc:creator>ADMIN</dc:creator>
  <dc:description>9Slide.vn</dc:description>
  <cp:lastModifiedBy>DELL</cp:lastModifiedBy>
  <cp:revision>1406</cp:revision>
  <dcterms:created xsi:type="dcterms:W3CDTF">2021-09-19T04:33:01Z</dcterms:created>
  <dcterms:modified xsi:type="dcterms:W3CDTF">2023-07-17T13:42:50Z</dcterms:modified>
  <cp:category>9Slide.vn</cp:category>
</cp:coreProperties>
</file>