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  <p:sldMasterId id="2147483686" r:id="rId2"/>
    <p:sldMasterId id="2147483698" r:id="rId3"/>
  </p:sldMasterIdLst>
  <p:notesMasterIdLst>
    <p:notesMasterId r:id="rId22"/>
  </p:notesMasterIdLst>
  <p:sldIdLst>
    <p:sldId id="493" r:id="rId4"/>
    <p:sldId id="474" r:id="rId5"/>
    <p:sldId id="494" r:id="rId6"/>
    <p:sldId id="482" r:id="rId7"/>
    <p:sldId id="483" r:id="rId8"/>
    <p:sldId id="484" r:id="rId9"/>
    <p:sldId id="495" r:id="rId10"/>
    <p:sldId id="500" r:id="rId11"/>
    <p:sldId id="501" r:id="rId12"/>
    <p:sldId id="502" r:id="rId13"/>
    <p:sldId id="497" r:id="rId14"/>
    <p:sldId id="503" r:id="rId15"/>
    <p:sldId id="504" r:id="rId16"/>
    <p:sldId id="487" r:id="rId17"/>
    <p:sldId id="488" r:id="rId18"/>
    <p:sldId id="498" r:id="rId19"/>
    <p:sldId id="499" r:id="rId20"/>
    <p:sldId id="505" r:id="rId21"/>
  </p:sldIdLst>
  <p:sldSz cx="12192000" cy="6858000"/>
  <p:notesSz cx="6858000" cy="9144000"/>
  <p:custDataLst>
    <p:tags r:id="rId23"/>
  </p:custDataLst>
  <p:defaultTextStyle>
    <a:defPPr>
      <a:defRPr lang="vi-V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006600"/>
    <a:srgbClr val="00FFFF"/>
    <a:srgbClr val="FFFFCC"/>
    <a:srgbClr val="99FFCC"/>
    <a:srgbClr val="99FF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howGuides="1">
      <p:cViewPr>
        <p:scale>
          <a:sx n="81" d="100"/>
          <a:sy n="81" d="100"/>
        </p:scale>
        <p:origin x="-300" y="-72"/>
      </p:cViewPr>
      <p:guideLst>
        <p:guide orient="horz" pos="217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756118-B73D-4C5C-9915-59E91ECA0E3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9/23/2021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5581C0-6E3B-4878-9644-CCC88DD3BA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3168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A49CA-5370-4504-9C50-79009DFDB6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8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4323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4141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030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441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55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5546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0540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4769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9306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8378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096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354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4009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7101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266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592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42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687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15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45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46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36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615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066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520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639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0504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C48DABAE-6ED1-4470-BED8-4E85F157B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44519"/>
      </p:ext>
    </p:extLst>
  </p:cSld>
  <p:clrMapOvr>
    <a:masterClrMapping/>
  </p:clrMapOvr>
  <p:transition spd="med" advClick="0" advTm="10000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07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453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0588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6997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3755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568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220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410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178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0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0" y="572125"/>
            <a:ext cx="9448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1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41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41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sáu</a:t>
            </a:r>
            <a:r>
              <a:rPr lang="en-US" sz="41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41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41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41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24 </a:t>
            </a:r>
            <a:r>
              <a:rPr lang="en-US" sz="41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tháng 9 năm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1447800"/>
            <a:ext cx="42672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1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  <a:endParaRPr lang="en-US" sz="41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25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ành trang s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5200" y="170534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tu the ngo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685800"/>
            <a:ext cx="4878388" cy="5334000"/>
          </a:xfrm>
        </p:spPr>
      </p:pic>
      <p:pic>
        <p:nvPicPr>
          <p:cNvPr id="3" name="Picture 2" descr="tu the ng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78" y="685872"/>
            <a:ext cx="487838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28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err="1">
                <a:solidFill>
                  <a:prstClr val="black"/>
                </a:solidFill>
                <a:latin typeface="HP001 5 hàng" panose="020B0603050302020204" pitchFamily="34" charset="0"/>
                <a:ea typeface="+mn-ea"/>
                <a:cs typeface="+mn-cs"/>
              </a:rPr>
              <a:t>Học</a:t>
            </a:r>
            <a:r>
              <a:rPr lang="en-US" altLang="en-US" sz="3600" dirty="0">
                <a:solidFill>
                  <a:prstClr val="black"/>
                </a:solidFill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HP001 5 hàng" panose="020B0603050302020204" pitchFamily="34" charset="0"/>
                <a:ea typeface="+mn-ea"/>
                <a:cs typeface="+mn-cs"/>
              </a:rPr>
              <a:t>sinh</a:t>
            </a:r>
            <a:r>
              <a:rPr lang="en-US" altLang="en-US" sz="3600" dirty="0">
                <a:solidFill>
                  <a:prstClr val="black"/>
                </a:solidFill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HP001 5 hàng" panose="020B0603050302020204" pitchFamily="34" charset="0"/>
                <a:ea typeface="+mn-ea"/>
                <a:cs typeface="+mn-cs"/>
              </a:rPr>
              <a:t>viết</a:t>
            </a:r>
            <a:r>
              <a:rPr lang="en-US" altLang="en-US" sz="3600" dirty="0">
                <a:solidFill>
                  <a:prstClr val="black"/>
                </a:solidFill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HP001 5 hàng" panose="020B0603050302020204" pitchFamily="34" charset="0"/>
                <a:ea typeface="+mn-ea"/>
                <a:cs typeface="+mn-cs"/>
              </a:rPr>
              <a:t>bảng</a:t>
            </a:r>
            <a:r>
              <a:rPr lang="en-US" altLang="en-US" sz="3600" dirty="0">
                <a:solidFill>
                  <a:prstClr val="black"/>
                </a:solidFill>
                <a:latin typeface="HP001 5 hàng" panose="020B0603050302020204" pitchFamily="34" charset="0"/>
                <a:ea typeface="+mn-ea"/>
                <a:cs typeface="+mn-cs"/>
              </a:rPr>
              <a:t> 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54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err="1">
                <a:solidFill>
                  <a:prstClr val="black"/>
                </a:solidFill>
                <a:latin typeface="HP001 5 hàng" panose="020B0603050302020204" pitchFamily="34" charset="0"/>
                <a:ea typeface="+mn-ea"/>
                <a:cs typeface="+mn-cs"/>
              </a:rPr>
              <a:t>Học</a:t>
            </a:r>
            <a:r>
              <a:rPr lang="en-US" altLang="en-US" sz="3600" dirty="0">
                <a:solidFill>
                  <a:prstClr val="black"/>
                </a:solidFill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HP001 5 hàng" panose="020B0603050302020204" pitchFamily="34" charset="0"/>
                <a:ea typeface="+mn-ea"/>
                <a:cs typeface="+mn-cs"/>
              </a:rPr>
              <a:t>sinh</a:t>
            </a:r>
            <a:r>
              <a:rPr lang="en-US" altLang="en-US" sz="3600" dirty="0">
                <a:solidFill>
                  <a:prstClr val="black"/>
                </a:solidFill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HP001 5 hàng" panose="020B0603050302020204" pitchFamily="34" charset="0"/>
                <a:ea typeface="+mn-ea"/>
                <a:cs typeface="+mn-cs"/>
              </a:rPr>
              <a:t>viết</a:t>
            </a:r>
            <a:r>
              <a:rPr lang="en-US" altLang="en-US" sz="3600" dirty="0">
                <a:solidFill>
                  <a:prstClr val="black"/>
                </a:solidFill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lang="en-US" altLang="en-US" sz="3600" dirty="0" err="1">
                <a:solidFill>
                  <a:prstClr val="black"/>
                </a:solidFill>
                <a:latin typeface="HP001 5 hàng" panose="020B0603050302020204" pitchFamily="34" charset="0"/>
                <a:ea typeface="+mn-ea"/>
                <a:cs typeface="+mn-cs"/>
              </a:rPr>
              <a:t>vở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51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95025"/>
            <a:ext cx="3657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3.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Keå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chuyeän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6600" y="152400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Buùp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beâ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vaø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deá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meøn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ke chuyen búp bê và dế mè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1" y="942449"/>
            <a:ext cx="11277600" cy="522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0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3047999" cy="685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1541"/>
          <a:stretch/>
        </p:blipFill>
        <p:spPr>
          <a:xfrm>
            <a:off x="228600" y="990600"/>
            <a:ext cx="11956973" cy="46423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9400" y="152400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Buùp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beâ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vaø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deá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meøn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5620085"/>
            <a:ext cx="83820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Buùp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beâ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laøm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nhöõng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vieäc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gì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?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776" t="14374" r="1884"/>
          <a:stretch/>
        </p:blipFill>
        <p:spPr>
          <a:xfrm>
            <a:off x="511367" y="1055447"/>
            <a:ext cx="11528234" cy="44884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69124" y="5696286"/>
            <a:ext cx="89631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Vì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sao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deá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meøn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haùt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taëng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buùp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beâ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? 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029" t="14534" r="1296"/>
          <a:stretch/>
        </p:blipFill>
        <p:spPr>
          <a:xfrm>
            <a:off x="492087" y="1194887"/>
            <a:ext cx="11804573" cy="45418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8600" y="5775241"/>
            <a:ext cx="1181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Buùp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beâ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thaáy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theá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naøo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khi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nghe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deá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meøn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haùt</a:t>
            </a:r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?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06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399" y="1752600"/>
            <a:ext cx="1097279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100" b="1" dirty="0" smtClean="0">
                <a:cs typeface="Times New Roman" panose="02020603050405020304" pitchFamily="18" charset="0"/>
              </a:rPr>
              <a:t>   Tuần này các em đã được học những âm gì?</a:t>
            </a:r>
            <a:endParaRPr lang="en-US" sz="41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53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11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5"/>
          <p:cNvSpPr txBox="1"/>
          <p:nvPr/>
        </p:nvSpPr>
        <p:spPr>
          <a:xfrm>
            <a:off x="304800" y="609600"/>
            <a:ext cx="11582400" cy="28623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x-none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x-none" sz="36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x-none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6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x-none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36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Ôn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kể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chuyện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Búp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bê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dế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mèn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6600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-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vở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5. </a:t>
            </a:r>
            <a:endParaRPr lang="en-US" sz="3600" b="1" dirty="0">
              <a:solidFill>
                <a:srgbClr val="006600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-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6,7,8,9,0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5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dòng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vở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dặn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</a:rPr>
              <a:t>dò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. </a:t>
            </a:r>
            <a:endParaRPr lang="en-US" sz="3600" b="1" dirty="0" smtClean="0">
              <a:solidFill>
                <a:srgbClr val="006600"/>
              </a:solidFill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vở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Tiếng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</a:rPr>
              <a:t>5.</a:t>
            </a:r>
            <a:endParaRPr lang="en-US" sz="3600" b="1" dirty="0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14800" y="152400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Daën</a:t>
            </a:r>
            <a:r>
              <a:rPr lang="en-US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doø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54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ình nền Powerpoint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0"/>
            <a:ext cx="12954000" cy="6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him Hoạt Hình Nhà Bình Dị Vật Liệu Vector Hình ảnh | Định dạng hình ảnh  PSD 610502324| vn.lovepik.co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56" l="0" r="100000">
                        <a14:foregroundMark x1="47111" y1="35556" x2="47111" y2="35556"/>
                        <a14:foregroundMark x1="52444" y1="33778" x2="52444" y2="33778"/>
                        <a14:foregroundMark x1="57333" y1="33778" x2="57333" y2="33778"/>
                        <a14:foregroundMark x1="72444" y1="44000" x2="72444" y2="44000"/>
                        <a14:foregroundMark x1="78222" y1="48444" x2="78222" y2="48444"/>
                        <a14:foregroundMark x1="32889" y1="74222" x2="32889" y2="74222"/>
                        <a14:foregroundMark x1="68444" y1="32889" x2="68444" y2="3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36" y="4060354"/>
            <a:ext cx="2681968" cy="270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ình ảnh Phim Hoạt Hình Vector Cây Xanh, Vectơ, Hoạt Hình, Cây Xanh Vector  và PNG với nền trong suốt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9375" r="89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139" y="217931"/>
            <a:ext cx="6798855" cy="59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ình ảnh Mặt Trời Hoạt Hình Tinh Tế, Phim Hoạt Hình, Mặt Trời, Hoạt Hình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7120" y="-221431"/>
            <a:ext cx="256259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The Boy Rolls A Wheelbarrow With Apples. Vector Illustration.. Royalty Free  Cliparts, Vectors, And Stock Illustration. Image 82986023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9" b="93296" l="712" r="93238">
                        <a14:backgroundMark x1="40925" y1="17318" x2="40925" y2="17318"/>
                        <a14:backgroundMark x1="40925" y1="13408" x2="40925" y2="13408"/>
                        <a14:backgroundMark x1="40569" y1="11173" x2="40569" y2="11173"/>
                        <a14:backgroundMark x1="39502" y1="10056" x2="39502" y2="10056"/>
                        <a14:backgroundMark x1="36655" y1="13408" x2="36655" y2="13408"/>
                        <a14:backgroundMark x1="35943" y1="13408" x2="35943" y2="13408"/>
                        <a14:backgroundMark x1="34164" y1="16760" x2="34164" y2="16760"/>
                        <a14:backgroundMark x1="34875" y1="20112" x2="34875" y2="20112"/>
                        <a14:backgroundMark x1="35231" y1="22346" x2="38790" y2="24022"/>
                        <a14:backgroundMark x1="39502" y1="24022" x2="39502" y2="24022"/>
                        <a14:backgroundMark x1="41993" y1="23464" x2="41993" y2="23464"/>
                        <a14:backgroundMark x1="43060" y1="22346" x2="43060" y2="22346"/>
                        <a14:backgroundMark x1="45196" y1="20112" x2="45196" y2="20112"/>
                        <a14:backgroundMark x1="45552" y1="18994" x2="45552" y2="18994"/>
                        <a14:backgroundMark x1="46263" y1="12849" x2="46263" y2="12849"/>
                        <a14:backgroundMark x1="46263" y1="12849" x2="46263" y2="12849"/>
                        <a14:backgroundMark x1="45196" y1="8380" x2="45196" y2="8380"/>
                        <a14:backgroundMark x1="45196" y1="8380" x2="45196" y2="8380"/>
                        <a14:backgroundMark x1="40569" y1="11173" x2="40569" y2="11173"/>
                        <a14:backgroundMark x1="36655" y1="11173" x2="36655" y2="11173"/>
                        <a14:backgroundMark x1="35231" y1="11732" x2="35231" y2="11732"/>
                        <a14:backgroundMark x1="32740" y1="15084" x2="32740" y2="16760"/>
                        <a14:backgroundMark x1="32740" y1="16760" x2="32740" y2="16760"/>
                        <a14:backgroundMark x1="33096" y1="18994" x2="33096" y2="18994"/>
                        <a14:backgroundMark x1="34164" y1="20112" x2="35943" y2="20670"/>
                        <a14:backgroundMark x1="33808" y1="22346" x2="33808" y2="22346"/>
                        <a14:backgroundMark x1="35943" y1="24581" x2="37367" y2="24581"/>
                        <a14:backgroundMark x1="37722" y1="24581" x2="39858" y2="24581"/>
                        <a14:backgroundMark x1="40569" y1="24581" x2="40569" y2="24581"/>
                        <a14:backgroundMark x1="44128" y1="24022" x2="44128" y2="24022"/>
                        <a14:backgroundMark x1="45552" y1="24022" x2="45552" y2="24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8589" y="4060354"/>
            <a:ext cx="2893412" cy="205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Ghim của Polly Dream trên Катя trong 2020 | Nghệ thuật viết chữ, Đang yêu,  Lì xì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585" y="5169750"/>
            <a:ext cx="1079959" cy="94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19675" y="1121720"/>
            <a:ext cx="1066892" cy="13717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40104" y="1586041"/>
            <a:ext cx="1066892" cy="137171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69615" y="2521773"/>
            <a:ext cx="1066892" cy="13717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57425" y="579283"/>
            <a:ext cx="1066892" cy="13717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53565" y="2259233"/>
            <a:ext cx="1066892" cy="13717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14386" y="3158579"/>
            <a:ext cx="1151277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9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beà</a:t>
            </a:r>
            <a:endParaRPr lang="en-US" sz="5539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43495" y="2262887"/>
            <a:ext cx="1151277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9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beø</a:t>
            </a:r>
            <a:endParaRPr lang="en-US" sz="5539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47387" y="2314311"/>
            <a:ext cx="1151277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9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beù</a:t>
            </a:r>
            <a:endParaRPr lang="en-US" sz="5539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69862" y="3122426"/>
            <a:ext cx="1151277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9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beá</a:t>
            </a:r>
            <a:endParaRPr lang="en-US" sz="5539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77890" y="4112056"/>
            <a:ext cx="3663182" cy="944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39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Baø</a:t>
            </a:r>
            <a:r>
              <a:rPr lang="en-US" sz="5539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9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beá</a:t>
            </a:r>
            <a:r>
              <a:rPr lang="en-US" sz="5539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5539" b="1" dirty="0" err="1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beù</a:t>
            </a:r>
            <a:r>
              <a:rPr lang="en-US" sz="5539" b="1" dirty="0" smtClean="0">
                <a:solidFill>
                  <a:srgbClr val="0000FF"/>
                </a:solidFill>
                <a:latin typeface="VNI-Avo" pitchFamily="2" charset="0"/>
                <a:cs typeface="Arial" pitchFamily="34" charset="0"/>
              </a:rPr>
              <a:t>.</a:t>
            </a:r>
            <a:endParaRPr lang="en-US" sz="5539" b="1" dirty="0">
              <a:solidFill>
                <a:srgbClr val="0000FF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90600" y="1207824"/>
            <a:ext cx="5740724" cy="880716"/>
          </a:xfrm>
          <a:prstGeom prst="rect">
            <a:avLst/>
          </a:prstGeom>
          <a:noFill/>
        </p:spPr>
        <p:txBody>
          <a:bodyPr wrap="none" lIns="140677" tIns="70339" rIns="140677" bIns="70339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  <a:cs typeface="Arial" pitchFamily="34" charset="0"/>
              </a:rPr>
              <a:t>TROØ CHÔI HAÙI TAÙO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92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"/>
                            </p:stCondLst>
                            <p:childTnLst>
                              <p:par>
                                <p:cTn id="1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0" y="685800"/>
            <a:ext cx="9448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1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Thứ năm ngày 16 tháng 9 năm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0" y="1524000"/>
            <a:ext cx="42672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1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  <a:endParaRPr lang="en-US" sz="41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00" y="2362200"/>
            <a:ext cx="7162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1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Bài 5: </a:t>
            </a:r>
            <a:r>
              <a:rPr lang="en-US" sz="4100" b="1" dirty="0">
                <a:solidFill>
                  <a:prstClr val="white"/>
                </a:solidFill>
                <a:latin typeface="HP001 4 hàng" panose="020B0603050302020204" pitchFamily="34" charset="0"/>
              </a:rPr>
              <a:t>ô</a:t>
            </a:r>
            <a:r>
              <a:rPr lang="en-US" sz="41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n tập và kể chuyện</a:t>
            </a:r>
          </a:p>
        </p:txBody>
      </p:sp>
    </p:spTree>
    <p:extLst>
      <p:ext uri="{BB962C8B-B14F-4D97-AF65-F5344CB8AC3E}">
        <p14:creationId xmlns:p14="http://schemas.microsoft.com/office/powerpoint/2010/main" val="146591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" y="102033"/>
            <a:ext cx="12008751" cy="675596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-164958" y="86309"/>
            <a:ext cx="388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1. </a:t>
            </a:r>
            <a:r>
              <a:rPr lang="en-US" sz="4400" b="1" kern="10" dirty="0" err="1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Ñoïc</a:t>
            </a:r>
            <a:r>
              <a:rPr lang="en-US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:</a:t>
            </a:r>
            <a:endParaRPr lang="en-US" sz="4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194" name="Group 15"/>
          <p:cNvGrpSpPr>
            <a:grpSpLocks/>
          </p:cNvGrpSpPr>
          <p:nvPr/>
        </p:nvGrpSpPr>
        <p:grpSpPr bwMode="auto">
          <a:xfrm rot="-1927061">
            <a:off x="-315955" y="231109"/>
            <a:ext cx="1066800" cy="685800"/>
            <a:chOff x="4733" y="799"/>
            <a:chExt cx="388" cy="353"/>
          </a:xfrm>
        </p:grpSpPr>
        <p:sp>
          <p:nvSpPr>
            <p:cNvPr id="8210" name="Freeform 16"/>
            <p:cNvSpPr>
              <a:spLocks noChangeArrowheads="1"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1" name="Freeform 17"/>
            <p:cNvSpPr>
              <a:spLocks noChangeArrowheads="1"/>
            </p:cNvSpPr>
            <p:nvPr/>
          </p:nvSpPr>
          <p:spPr bwMode="auto">
            <a:xfrm rot="4401636">
              <a:off x="4819" y="807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Freeform 18"/>
            <p:cNvSpPr>
              <a:spLocks noChangeArrowheads="1"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4 w 409"/>
                <a:gd name="T1" fmla="*/ 13 h 658"/>
                <a:gd name="T2" fmla="*/ 17 w 409"/>
                <a:gd name="T3" fmla="*/ 86 h 658"/>
                <a:gd name="T4" fmla="*/ 88 w 409"/>
                <a:gd name="T5" fmla="*/ 195 h 658"/>
                <a:gd name="T6" fmla="*/ 98 w 409"/>
                <a:gd name="T7" fmla="*/ 204 h 658"/>
                <a:gd name="T8" fmla="*/ 43 w 409"/>
                <a:gd name="T9" fmla="*/ 32 h 658"/>
                <a:gd name="T10" fmla="*/ 4 w 409"/>
                <a:gd name="T11" fmla="*/ 13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5" name="Group 19"/>
          <p:cNvGrpSpPr>
            <a:grpSpLocks/>
          </p:cNvGrpSpPr>
          <p:nvPr/>
        </p:nvGrpSpPr>
        <p:grpSpPr bwMode="auto">
          <a:xfrm rot="-3800768">
            <a:off x="346133" y="1116053"/>
            <a:ext cx="1066800" cy="685800"/>
            <a:chOff x="4733" y="799"/>
            <a:chExt cx="388" cy="353"/>
          </a:xfrm>
        </p:grpSpPr>
        <p:sp>
          <p:nvSpPr>
            <p:cNvPr id="8207" name="Freeform 20"/>
            <p:cNvSpPr>
              <a:spLocks noChangeArrowheads="1"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8" name="Freeform 21"/>
            <p:cNvSpPr>
              <a:spLocks noChangeArrowheads="1"/>
            </p:cNvSpPr>
            <p:nvPr/>
          </p:nvSpPr>
          <p:spPr bwMode="auto">
            <a:xfrm rot="4401636">
              <a:off x="4819" y="807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Freeform 22"/>
            <p:cNvSpPr>
              <a:spLocks noChangeArrowheads="1"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4 w 409"/>
                <a:gd name="T1" fmla="*/ 13 h 658"/>
                <a:gd name="T2" fmla="*/ 17 w 409"/>
                <a:gd name="T3" fmla="*/ 86 h 658"/>
                <a:gd name="T4" fmla="*/ 88 w 409"/>
                <a:gd name="T5" fmla="*/ 195 h 658"/>
                <a:gd name="T6" fmla="*/ 98 w 409"/>
                <a:gd name="T7" fmla="*/ 204 h 658"/>
                <a:gd name="T8" fmla="*/ 43 w 409"/>
                <a:gd name="T9" fmla="*/ 32 h 658"/>
                <a:gd name="T10" fmla="*/ 4 w 409"/>
                <a:gd name="T11" fmla="*/ 13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6" name="Group 23"/>
          <p:cNvGrpSpPr>
            <a:grpSpLocks/>
          </p:cNvGrpSpPr>
          <p:nvPr/>
        </p:nvGrpSpPr>
        <p:grpSpPr bwMode="auto">
          <a:xfrm>
            <a:off x="103237" y="585921"/>
            <a:ext cx="838200" cy="1319079"/>
            <a:chOff x="336" y="144"/>
            <a:chExt cx="528" cy="899"/>
          </a:xfrm>
        </p:grpSpPr>
        <p:grpSp>
          <p:nvGrpSpPr>
            <p:cNvPr id="8202" name="Group 24"/>
            <p:cNvGrpSpPr>
              <a:grpSpLocks/>
            </p:cNvGrpSpPr>
            <p:nvPr/>
          </p:nvGrpSpPr>
          <p:grpSpPr bwMode="auto">
            <a:xfrm rot="-3471247">
              <a:off x="312" y="264"/>
              <a:ext cx="672" cy="432"/>
              <a:chOff x="4733" y="799"/>
              <a:chExt cx="388" cy="353"/>
            </a:xfrm>
          </p:grpSpPr>
          <p:sp>
            <p:nvSpPr>
              <p:cNvPr id="8204" name="Freeform 25"/>
              <p:cNvSpPr>
                <a:spLocks noChangeArrowheads="1"/>
              </p:cNvSpPr>
              <p:nvPr/>
            </p:nvSpPr>
            <p:spPr bwMode="auto">
              <a:xfrm rot="2108015">
                <a:off x="4942" y="799"/>
                <a:ext cx="179" cy="353"/>
              </a:xfrm>
              <a:custGeom>
                <a:avLst/>
                <a:gdLst>
                  <a:gd name="T0" fmla="*/ 7 w 409"/>
                  <a:gd name="T1" fmla="*/ 20 h 658"/>
                  <a:gd name="T2" fmla="*/ 29 w 409"/>
                  <a:gd name="T3" fmla="*/ 131 h 658"/>
                  <a:gd name="T4" fmla="*/ 151 w 409"/>
                  <a:gd name="T5" fmla="*/ 298 h 658"/>
                  <a:gd name="T6" fmla="*/ 166 w 409"/>
                  <a:gd name="T7" fmla="*/ 311 h 658"/>
                  <a:gd name="T8" fmla="*/ 73 w 409"/>
                  <a:gd name="T9" fmla="*/ 48 h 658"/>
                  <a:gd name="T10" fmla="*/ 7 w 409"/>
                  <a:gd name="T11" fmla="*/ 20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5" name="Freeform 26"/>
              <p:cNvSpPr>
                <a:spLocks noChangeArrowheads="1"/>
              </p:cNvSpPr>
              <p:nvPr/>
            </p:nvSpPr>
            <p:spPr bwMode="auto">
              <a:xfrm rot="4401636">
                <a:off x="4819" y="807"/>
                <a:ext cx="179" cy="353"/>
              </a:xfrm>
              <a:custGeom>
                <a:avLst/>
                <a:gdLst>
                  <a:gd name="T0" fmla="*/ 7 w 409"/>
                  <a:gd name="T1" fmla="*/ 20 h 658"/>
                  <a:gd name="T2" fmla="*/ 29 w 409"/>
                  <a:gd name="T3" fmla="*/ 131 h 658"/>
                  <a:gd name="T4" fmla="*/ 151 w 409"/>
                  <a:gd name="T5" fmla="*/ 298 h 658"/>
                  <a:gd name="T6" fmla="*/ 166 w 409"/>
                  <a:gd name="T7" fmla="*/ 311 h 658"/>
                  <a:gd name="T8" fmla="*/ 73 w 409"/>
                  <a:gd name="T9" fmla="*/ 48 h 658"/>
                  <a:gd name="T10" fmla="*/ 7 w 409"/>
                  <a:gd name="T11" fmla="*/ 20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6" name="Freeform 27"/>
              <p:cNvSpPr>
                <a:spLocks noChangeArrowheads="1"/>
              </p:cNvSpPr>
              <p:nvPr/>
            </p:nvSpPr>
            <p:spPr bwMode="auto">
              <a:xfrm rot="728459">
                <a:off x="5002" y="913"/>
                <a:ext cx="105" cy="231"/>
              </a:xfrm>
              <a:custGeom>
                <a:avLst/>
                <a:gdLst>
                  <a:gd name="T0" fmla="*/ 4 w 409"/>
                  <a:gd name="T1" fmla="*/ 13 h 658"/>
                  <a:gd name="T2" fmla="*/ 17 w 409"/>
                  <a:gd name="T3" fmla="*/ 86 h 658"/>
                  <a:gd name="T4" fmla="*/ 88 w 409"/>
                  <a:gd name="T5" fmla="*/ 195 h 658"/>
                  <a:gd name="T6" fmla="*/ 98 w 409"/>
                  <a:gd name="T7" fmla="*/ 204 h 658"/>
                  <a:gd name="T8" fmla="*/ 43 w 409"/>
                  <a:gd name="T9" fmla="*/ 32 h 658"/>
                  <a:gd name="T10" fmla="*/ 4 w 409"/>
                  <a:gd name="T11" fmla="*/ 13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3" name="Freeform 28"/>
            <p:cNvSpPr>
              <a:spLocks noChangeArrowheads="1"/>
            </p:cNvSpPr>
            <p:nvPr/>
          </p:nvSpPr>
          <p:spPr bwMode="auto">
            <a:xfrm rot="4401636">
              <a:off x="422" y="776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197" name="Picture 30" descr="Fro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810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2" descr="Fro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3" descr="Fro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343400" y="3480016"/>
            <a:ext cx="3886200" cy="139678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1128819" y="3276600"/>
            <a:ext cx="5157681" cy="17526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124200" y="2819400"/>
            <a:ext cx="4876800" cy="22098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876801" y="2438400"/>
            <a:ext cx="4724399" cy="24384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629400" y="2133600"/>
            <a:ext cx="4343400" cy="25908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49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869" y="1315482"/>
            <a:ext cx="7268262" cy="46695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26" y="457200"/>
            <a:ext cx="1710374" cy="5334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455" y="3076407"/>
            <a:ext cx="1553709" cy="10053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6089" y="3076407"/>
            <a:ext cx="1495548" cy="10053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5066" y="4279996"/>
            <a:ext cx="1495548" cy="9388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7000" y="104087"/>
            <a:ext cx="5715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  <a:endParaRPr lang="en-US" sz="4000" b="1" u="sng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30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57" y="381626"/>
            <a:ext cx="2419643" cy="6851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472585"/>
            <a:ext cx="7637656" cy="3396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1480" y="4869570"/>
            <a:ext cx="5141769" cy="104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0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uong-dan-viet-so 6-7-8-9-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6761" r="4085"/>
          <a:stretch/>
        </p:blipFill>
        <p:spPr>
          <a:xfrm>
            <a:off x="2819400" y="457200"/>
            <a:ext cx="54864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9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ành trang số (7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7" name="Hành trang số (7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8" name="Hành trang số (7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5238" y="528638"/>
            <a:ext cx="4957762" cy="49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3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ành trang số (8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3429000" y="523875"/>
            <a:ext cx="5562599" cy="55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2092</TotalTime>
  <Words>161</Words>
  <Application>Microsoft Office PowerPoint</Application>
  <PresentationFormat>Custom</PresentationFormat>
  <Paragraphs>28</Paragraphs>
  <Slides>18</Slides>
  <Notes>1</Notes>
  <HiddenSlides>0</HiddenSlides>
  <MMClips>7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Học sinh viết bảng con</vt:lpstr>
      <vt:lpstr>Học sinh viết vở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TechCare</cp:lastModifiedBy>
  <cp:revision>513</cp:revision>
  <dcterms:created xsi:type="dcterms:W3CDTF">2011-09-30T13:18:00Z</dcterms:created>
  <dcterms:modified xsi:type="dcterms:W3CDTF">2021-09-22T20:47:59Z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