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19"/>
  </p:notesMasterIdLst>
  <p:sldIdLst>
    <p:sldId id="285" r:id="rId3"/>
    <p:sldId id="302" r:id="rId4"/>
    <p:sldId id="303" r:id="rId5"/>
    <p:sldId id="287" r:id="rId6"/>
    <p:sldId id="288" r:id="rId7"/>
    <p:sldId id="257" r:id="rId8"/>
    <p:sldId id="264" r:id="rId9"/>
    <p:sldId id="281" r:id="rId10"/>
    <p:sldId id="267" r:id="rId11"/>
    <p:sldId id="268" r:id="rId12"/>
    <p:sldId id="272" r:id="rId13"/>
    <p:sldId id="269" r:id="rId14"/>
    <p:sldId id="298" r:id="rId15"/>
    <p:sldId id="299" r:id="rId16"/>
    <p:sldId id="300" r:id="rId17"/>
    <p:sldId id="297" r:id="rId18"/>
  </p:sldIdLst>
  <p:sldSz cx="18288000" cy="10287000"/>
  <p:notesSz cx="6858000" cy="9144000"/>
  <p:embeddedFontLst>
    <p:embeddedFont>
      <p:font typeface="DengXian" panose="02010600030101010101" pitchFamily="2" charset="-122"/>
      <p:regular r:id="rId20"/>
      <p:bold r:id="rId21"/>
    </p:embeddedFont>
    <p:embeddedFont>
      <p:font typeface="Franklin Gothic Book" panose="020B0503020102020204" pitchFamily="34" charset="0"/>
      <p:regular r:id="rId22"/>
      <p:italic r:id="rId23"/>
    </p:embeddedFont>
    <p:embeddedFont>
      <p:font typeface="Franklin Gothic Medium" panose="020B0603020102020204" pitchFamily="34" charset="0"/>
      <p:regular r:id="rId24"/>
      <p:italic r:id="rId25"/>
    </p:embeddedFont>
    <p:embeddedFont>
      <p:font typeface="Paytone One" panose="020B0604020202020204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2" y="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8314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6" y="2595604"/>
            <a:ext cx="11297246" cy="1806459"/>
          </a:xfrm>
        </p:spPr>
        <p:txBody>
          <a:bodyPr bIns="13709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7"/>
            <a:ext cx="13022262" cy="493889"/>
          </a:xfrm>
        </p:spPr>
        <p:txBody>
          <a:bodyPr tIns="13709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September 24,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3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15"/>
            <a:ext cx="11301984" cy="1811264"/>
          </a:xfrm>
        </p:spPr>
        <p:txBody>
          <a:bodyPr bIns="13709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3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8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7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8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227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68998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58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41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769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64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14" y="3928378"/>
            <a:ext cx="7615559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16" y="3380079"/>
            <a:ext cx="11589521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07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2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74185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67" y="3270794"/>
            <a:ext cx="12193091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16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362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2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11079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7576948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137093" tIns="68549" rIns="137093" bIns="6854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52"/>
            <a:ext cx="15041880" cy="5369774"/>
          </a:xfrm>
          <a:prstGeom prst="rect">
            <a:avLst/>
          </a:prstGeom>
        </p:spPr>
        <p:txBody>
          <a:bodyPr vert="horz" lIns="137093" tIns="68549" rIns="137093" bIns="68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62B1B13E-D5AF-485E-81A1-82A140076526}" type="datetime4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September 24, 2024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9" y="9427683"/>
            <a:ext cx="9448800" cy="411480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709" tIns="13709" rIns="13709" bIns="13709" rtlCol="0" anchor="ctr">
            <a:norm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2754ED01-E2A0-4C1E-8E21-014B99041579}" type="slidenum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‹#›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093" tIns="68549" rIns="137093" bIns="68549" rtlCol="0">
            <a:spAutoFit/>
          </a:bodyPr>
          <a:lstStyle/>
          <a:p>
            <a:pPr algn="ctr" defTabSz="1370918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Franklin Gothic Book"/>
                <a:ea typeface="+mn-ea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4374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fade/>
  </p:transition>
  <p:txStyles>
    <p:titleStyle>
      <a:lvl1pPr algn="l" defTabSz="1370918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95" indent="-514095" algn="l" defTabSz="1370918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477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20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5932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8659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095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956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683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99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18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373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1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289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74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20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6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jfif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02"/>
            <a:ext cx="18288000" cy="10287000"/>
          </a:xfrm>
          <a:prstGeom prst="rect">
            <a:avLst/>
          </a:prstGeom>
        </p:spPr>
      </p:pic>
      <p:sp>
        <p:nvSpPr>
          <p:cNvPr id="430" name="Google Shape;430;p25"/>
          <p:cNvSpPr txBox="1"/>
          <p:nvPr/>
        </p:nvSpPr>
        <p:spPr>
          <a:xfrm>
            <a:off x="-2079186" y="2308197"/>
            <a:ext cx="5053015" cy="151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 l="36075" t="20572" r="35656" b="20038"/>
          <a:stretch/>
        </p:blipFill>
        <p:spPr>
          <a:xfrm>
            <a:off x="451355" y="8826673"/>
            <a:ext cx="806190" cy="102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202" y="1839549"/>
            <a:ext cx="16829001" cy="77824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854450" y="797988"/>
            <a:ext cx="10163801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2. </a:t>
            </a:r>
            <a:r>
              <a:rPr lang="vi-VN" sz="5400" b="1" dirty="0" err="1">
                <a:solidFill>
                  <a:schemeClr val="tx1"/>
                </a:solidFill>
                <a:latin typeface="+mj-lt"/>
                <a:sym typeface="Paytone One"/>
              </a:rPr>
              <a:t>Hợp</a:t>
            </a: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+mj-lt"/>
                <a:sym typeface="Paytone One"/>
              </a:rPr>
              <a:t>tác</a:t>
            </a: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, chia </a:t>
            </a:r>
            <a:r>
              <a:rPr lang="vi-VN" sz="5400" b="1" dirty="0" err="1">
                <a:solidFill>
                  <a:schemeClr val="tx1"/>
                </a:solidFill>
                <a:latin typeface="+mj-lt"/>
                <a:sym typeface="Paytone One"/>
              </a:rPr>
              <a:t>sẻ</a:t>
            </a: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 thông tin</a:t>
            </a:r>
            <a:endParaRPr sz="5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1B296A-EE27-4D07-B802-AC2F7D124F38}"/>
              </a:ext>
            </a:extLst>
          </p:cNvPr>
          <p:cNvSpPr txBox="1"/>
          <p:nvPr/>
        </p:nvSpPr>
        <p:spPr>
          <a:xfrm>
            <a:off x="11685754" y="2581453"/>
            <a:ext cx="1115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A63606-39FB-4C21-A048-151FE9D20B35}"/>
              </a:ext>
            </a:extLst>
          </p:cNvPr>
          <p:cNvSpPr txBox="1"/>
          <p:nvPr/>
        </p:nvSpPr>
        <p:spPr>
          <a:xfrm>
            <a:off x="6542910" y="3077745"/>
            <a:ext cx="8364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5F4F6B-C757-4A82-BCFF-125D1B953E1A}"/>
              </a:ext>
            </a:extLst>
          </p:cNvPr>
          <p:cNvSpPr txBox="1"/>
          <p:nvPr/>
        </p:nvSpPr>
        <p:spPr>
          <a:xfrm>
            <a:off x="3537455" y="3067331"/>
            <a:ext cx="3565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2458721" y="3633919"/>
            <a:ext cx="1426463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3200" dirty="0">
              <a:latin typeface="+mj-lt"/>
            </a:endParaRPr>
          </a:p>
          <a:p>
            <a:pPr algn="just"/>
            <a:r>
              <a:rPr lang="vi-VN" sz="3600" dirty="0">
                <a:latin typeface="+mj-lt"/>
              </a:rPr>
              <a:t>Khoa </a:t>
            </a:r>
            <a:r>
              <a:rPr lang="vi-VN" sz="3600" dirty="0" err="1">
                <a:latin typeface="+mj-lt"/>
              </a:rPr>
              <a:t>cần</a:t>
            </a:r>
            <a:r>
              <a:rPr lang="vi-VN" sz="3600" dirty="0">
                <a:latin typeface="+mj-lt"/>
              </a:rPr>
              <a:t> thu </a:t>
            </a:r>
            <a:r>
              <a:rPr lang="vi-VN" sz="3600" dirty="0" err="1">
                <a:latin typeface="+mj-lt"/>
              </a:rPr>
              <a:t>thập</a:t>
            </a:r>
            <a:r>
              <a:rPr lang="vi-VN" sz="3600" dirty="0">
                <a:latin typeface="+mj-lt"/>
              </a:rPr>
              <a:t> thông tin </a:t>
            </a:r>
            <a:r>
              <a:rPr lang="vi-VN" sz="3600" dirty="0" err="1">
                <a:latin typeface="+mj-lt"/>
              </a:rPr>
              <a:t>từ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thành</a:t>
            </a:r>
            <a:r>
              <a:rPr lang="vi-VN" sz="3600" dirty="0">
                <a:latin typeface="+mj-lt"/>
              </a:rPr>
              <a:t> viên </a:t>
            </a:r>
            <a:r>
              <a:rPr lang="vi-VN" sz="3600" dirty="0" err="1">
                <a:latin typeface="+mj-lt"/>
              </a:rPr>
              <a:t>khác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nhóm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hoàn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thành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bài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chiếu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về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vi-VN" sz="3600" dirty="0">
                <a:latin typeface="+mj-lt"/>
              </a:rPr>
              <a:t>An </a:t>
            </a:r>
            <a:r>
              <a:rPr lang="vi-VN" sz="3600" dirty="0" err="1">
                <a:latin typeface="+mj-lt"/>
              </a:rPr>
              <a:t>đã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kiếm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bày</a:t>
            </a:r>
            <a:r>
              <a:rPr lang="vi-VN" sz="3600" dirty="0">
                <a:latin typeface="+mj-lt"/>
              </a:rPr>
              <a:t> thông tin trong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tệp</a:t>
            </a:r>
            <a:r>
              <a:rPr lang="vi-VN" sz="3600" dirty="0">
                <a:latin typeface="+mj-lt"/>
              </a:rPr>
              <a:t> văn </a:t>
            </a:r>
            <a:r>
              <a:rPr lang="vi-VN" sz="3600" dirty="0" err="1">
                <a:latin typeface="+mj-lt"/>
              </a:rPr>
              <a:t>bản</a:t>
            </a:r>
            <a:r>
              <a:rPr lang="vi-VN" sz="3600" dirty="0">
                <a:latin typeface="+mj-lt"/>
              </a:rPr>
              <a:t> trên </a:t>
            </a:r>
            <a:r>
              <a:rPr lang="vi-VN" sz="3600" dirty="0" err="1">
                <a:latin typeface="+mj-lt"/>
              </a:rPr>
              <a:t>máy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tính</a:t>
            </a:r>
            <a:r>
              <a:rPr lang="vi-VN" sz="3600" dirty="0">
                <a:latin typeface="+mj-lt"/>
              </a:rPr>
              <a:t>. Minh đang </a:t>
            </a:r>
            <a:r>
              <a:rPr lang="vi-VN" sz="3600" dirty="0" err="1">
                <a:latin typeface="+mj-lt"/>
              </a:rPr>
              <a:t>chuẩn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bị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minh </a:t>
            </a:r>
            <a:r>
              <a:rPr lang="vi-VN" sz="3600" dirty="0" err="1">
                <a:latin typeface="+mj-lt"/>
              </a:rPr>
              <a:t>họa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kiếm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ảnh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thư </a:t>
            </a:r>
            <a:r>
              <a:rPr lang="vi-VN" sz="3600" dirty="0" err="1">
                <a:latin typeface="+mj-lt"/>
              </a:rPr>
              <a:t>mục</a:t>
            </a:r>
            <a:r>
              <a:rPr lang="vi-VN" sz="3600" dirty="0">
                <a:latin typeface="+mj-lt"/>
              </a:rPr>
              <a:t> trên </a:t>
            </a:r>
            <a:r>
              <a:rPr lang="vi-VN" sz="3600" dirty="0" err="1">
                <a:latin typeface="+mj-lt"/>
              </a:rPr>
              <a:t>máy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tính</a:t>
            </a:r>
            <a:r>
              <a:rPr lang="vi-VN" sz="3600" dirty="0">
                <a:latin typeface="+mj-lt"/>
              </a:rPr>
              <a:t>.</a:t>
            </a:r>
          </a:p>
          <a:p>
            <a:pPr algn="just"/>
            <a:endParaRPr lang="vi-VN" sz="3600" dirty="0">
              <a:latin typeface="+mj-lt"/>
            </a:endParaRPr>
          </a:p>
          <a:p>
            <a:pPr algn="just"/>
            <a:r>
              <a:rPr lang="vi-VN" sz="3600" b="1" dirty="0" err="1">
                <a:latin typeface="+mj-lt"/>
              </a:rPr>
              <a:t>Để</a:t>
            </a:r>
            <a:r>
              <a:rPr lang="vi-VN" sz="3600" b="1" dirty="0">
                <a:latin typeface="+mj-lt"/>
              </a:rPr>
              <a:t> thu </a:t>
            </a:r>
            <a:r>
              <a:rPr lang="vi-VN" sz="3600" b="1" dirty="0" err="1">
                <a:latin typeface="+mj-lt"/>
              </a:rPr>
              <a:t>thập</a:t>
            </a:r>
            <a:r>
              <a:rPr lang="vi-VN" sz="3600" b="1" dirty="0">
                <a:latin typeface="+mj-lt"/>
              </a:rPr>
              <a:t> thông tin </a:t>
            </a:r>
            <a:r>
              <a:rPr lang="vi-VN" sz="3600" b="1" dirty="0" err="1">
                <a:latin typeface="+mj-lt"/>
              </a:rPr>
              <a:t>từ</a:t>
            </a:r>
            <a:r>
              <a:rPr lang="vi-VN" sz="3600" b="1" dirty="0">
                <a:latin typeface="+mj-lt"/>
              </a:rPr>
              <a:t> An </a:t>
            </a:r>
            <a:r>
              <a:rPr lang="vi-VN" sz="3600" b="1" dirty="0" err="1">
                <a:latin typeface="+mj-lt"/>
              </a:rPr>
              <a:t>và</a:t>
            </a:r>
            <a:r>
              <a:rPr lang="vi-VN" sz="3600" b="1" dirty="0">
                <a:latin typeface="+mj-lt"/>
              </a:rPr>
              <a:t> Minh, theo em Khoa </a:t>
            </a:r>
            <a:r>
              <a:rPr lang="vi-VN" sz="3600" b="1" dirty="0" err="1">
                <a:latin typeface="+mj-lt"/>
              </a:rPr>
              <a:t>cần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làm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gì</a:t>
            </a:r>
            <a:r>
              <a:rPr lang="vi-VN" sz="3600" b="1" dirty="0">
                <a:latin typeface="+mj-lt"/>
              </a:rPr>
              <a:t> ?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6875162" y="442028"/>
            <a:ext cx="8905262" cy="9173076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353291" y="0"/>
            <a:ext cx="17539853" cy="10024487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6334068" y="23806"/>
            <a:ext cx="9041921" cy="9390358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228599" y="168467"/>
            <a:ext cx="17519072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1229908" y="1712279"/>
            <a:ext cx="10658222" cy="5724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j-lt"/>
              </a:rPr>
              <a:t>	</a:t>
            </a:r>
            <a:r>
              <a:rPr lang="vi-VN" sz="3600" dirty="0">
                <a:latin typeface="+mj-lt"/>
              </a:rPr>
              <a:t>Các bạn có thể chia sẻ thông tin bằng cách sao chép và gửi qua thiết bị lưu trữ di động hoặc mạng máy tính. </a:t>
            </a:r>
          </a:p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	</a:t>
            </a:r>
            <a:r>
              <a:rPr lang="vi-VN" sz="3600" dirty="0">
                <a:latin typeface="+mj-lt"/>
              </a:rPr>
              <a:t>An có thể gửi thông tin cho Khoa qua thư điện tử, trong khi Minh có thể mang tệp đến nhà Khoa. Khoa sau </a:t>
            </a:r>
            <a:r>
              <a:rPr lang="vi-VN" sz="3600" dirty="0" err="1">
                <a:latin typeface="+mj-lt"/>
              </a:rPr>
              <a:t>đó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sử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dụng</a:t>
            </a:r>
            <a:r>
              <a:rPr lang="vi-VN" sz="3600" dirty="0">
                <a:latin typeface="+mj-lt"/>
              </a:rPr>
              <a:t> thông tin </a:t>
            </a:r>
            <a:r>
              <a:rPr lang="vi-VN" sz="3600" dirty="0" err="1">
                <a:latin typeface="+mj-lt"/>
              </a:rPr>
              <a:t>này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bài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chiếu</a:t>
            </a:r>
            <a:r>
              <a:rPr lang="vi-VN" sz="3600" dirty="0">
                <a:latin typeface="+mj-lt"/>
              </a:rPr>
              <a:t>, </a:t>
            </a:r>
            <a:r>
              <a:rPr lang="vi-VN" sz="3600" dirty="0" err="1">
                <a:latin typeface="+mj-lt"/>
              </a:rPr>
              <a:t>giúp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đội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nhóm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hoàn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thành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nhiệm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vụ</a:t>
            </a:r>
            <a:r>
              <a:rPr lang="vi-VN" sz="3600" dirty="0">
                <a:latin typeface="+mj-lt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AA35E-8BCE-41E2-B39B-31FA6B6A3E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3291" y="151681"/>
            <a:ext cx="1493778" cy="1344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FE3657-F64B-4C55-B5AC-FBB89A5FD5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192000" y="911488"/>
            <a:ext cx="5154926" cy="5181844"/>
          </a:xfrm>
          <a:prstGeom prst="rect">
            <a:avLst/>
          </a:prstGeom>
        </p:spPr>
      </p:pic>
      <p:sp>
        <p:nvSpPr>
          <p:cNvPr id="23" name="Google Shape;338;p21">
            <a:extLst>
              <a:ext uri="{FF2B5EF4-FFF2-40B4-BE49-F238E27FC236}">
                <a16:creationId xmlns:a16="http://schemas.microsoft.com/office/drawing/2014/main" id="{8853F8B3-E1F0-4C5B-82B6-BD12EFC16293}"/>
              </a:ext>
            </a:extLst>
          </p:cNvPr>
          <p:cNvSpPr txBox="1"/>
          <p:nvPr/>
        </p:nvSpPr>
        <p:spPr>
          <a:xfrm>
            <a:off x="11489413" y="6847047"/>
            <a:ext cx="5228393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6. Chia </a:t>
            </a:r>
            <a:r>
              <a:rPr lang="vi-VN" sz="2800" b="1" i="1" dirty="0" err="1">
                <a:solidFill>
                  <a:srgbClr val="FF0000"/>
                </a:solidFill>
                <a:latin typeface="+mj-lt"/>
              </a:rPr>
              <a:t>sẻ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thông tin</a:t>
            </a:r>
            <a:endParaRPr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250" y="-14212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8B9CC7-CEF9-4A06-AAFC-379DC55C8881}"/>
              </a:ext>
            </a:extLst>
          </p:cNvPr>
          <p:cNvGrpSpPr/>
          <p:nvPr/>
        </p:nvGrpSpPr>
        <p:grpSpPr>
          <a:xfrm>
            <a:off x="868188" y="607619"/>
            <a:ext cx="16583179" cy="7981702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63" name="Google Shape;4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38418" y="7915441"/>
            <a:ext cx="1754332" cy="21976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F08A0-FEC6-442B-B9D1-C493FC943149}"/>
              </a:ext>
            </a:extLst>
          </p:cNvPr>
          <p:cNvSpPr txBox="1"/>
          <p:nvPr/>
        </p:nvSpPr>
        <p:spPr>
          <a:xfrm>
            <a:off x="2476643" y="2497782"/>
            <a:ext cx="14499759" cy="196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•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chia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sẻ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tin,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ví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gửi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qua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mạng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thiết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lưu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trữ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di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E1D406-6510-423D-B00C-D623D19B44C3}"/>
              </a:ext>
            </a:extLst>
          </p:cNvPr>
          <p:cNvSpPr txBox="1"/>
          <p:nvPr/>
        </p:nvSpPr>
        <p:spPr>
          <a:xfrm>
            <a:off x="2283679" y="4598470"/>
            <a:ext cx="14228371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28640D-8F1E-4E7E-86A7-FF2E711A009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71159" y="1169944"/>
            <a:ext cx="1112520" cy="101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88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476812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258C5-D2F6-43ED-ACA1-D4481453A8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555" y="2735694"/>
            <a:ext cx="1738207" cy="786271"/>
          </a:xfrm>
          <a:prstGeom prst="rect">
            <a:avLst/>
          </a:prstGeom>
        </p:spPr>
      </p:pic>
      <p:sp>
        <p:nvSpPr>
          <p:cNvPr id="12" name="Google Shape;124;p14">
            <a:extLst>
              <a:ext uri="{FF2B5EF4-FFF2-40B4-BE49-F238E27FC236}">
                <a16:creationId xmlns:a16="http://schemas.microsoft.com/office/drawing/2014/main" id="{9119EF01-B859-4D5A-8EAC-C69B9B87A0FC}"/>
              </a:ext>
            </a:extLst>
          </p:cNvPr>
          <p:cNvSpPr txBox="1"/>
          <p:nvPr/>
        </p:nvSpPr>
        <p:spPr>
          <a:xfrm>
            <a:off x="2777413" y="2114993"/>
            <a:ext cx="14480662" cy="202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b="1" dirty="0">
                <a:solidFill>
                  <a:schemeClr val="tx1"/>
                </a:solidFill>
                <a:latin typeface="+mj-lt"/>
              </a:rPr>
              <a:t>Em hãy chọn những cách có thể giúp chia sẻ thông tin lưu trên máy tính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: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  <a:p>
            <a:pPr lvl="0" algn="just">
              <a:lnSpc>
                <a:spcPct val="122010"/>
              </a:lnSpc>
            </a:pPr>
            <a:endParaRPr lang="vi-VN" sz="3600" b="1" i="0" u="none" strike="noStrike" cap="none" dirty="0">
              <a:solidFill>
                <a:schemeClr val="tx1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0E38A-224B-4FFD-A316-1A697E44B42F}"/>
              </a:ext>
            </a:extLst>
          </p:cNvPr>
          <p:cNvSpPr txBox="1"/>
          <p:nvPr/>
        </p:nvSpPr>
        <p:spPr>
          <a:xfrm>
            <a:off x="2842493" y="3998929"/>
            <a:ext cx="8753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 tệp qua thư điện tử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22C4-BA6D-498E-ABBD-941F3B6C62B6}"/>
              </a:ext>
            </a:extLst>
          </p:cNvPr>
          <p:cNvSpPr txBox="1"/>
          <p:nvPr/>
        </p:nvSpPr>
        <p:spPr>
          <a:xfrm>
            <a:off x="2842493" y="5008122"/>
            <a:ext cx="8913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16139-308D-4EF7-8410-ACC376CDA03A}"/>
              </a:ext>
            </a:extLst>
          </p:cNvPr>
          <p:cNvSpPr txBox="1"/>
          <p:nvPr/>
        </p:nvSpPr>
        <p:spPr>
          <a:xfrm>
            <a:off x="2842493" y="6158945"/>
            <a:ext cx="13543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chép tệp vào thiết bị lưu trữ di động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0EA7B-9D69-41B1-ABAE-92C864B9C24B}"/>
              </a:ext>
            </a:extLst>
          </p:cNvPr>
          <p:cNvSpPr txBox="1"/>
          <p:nvPr/>
        </p:nvSpPr>
        <p:spPr>
          <a:xfrm>
            <a:off x="2842493" y="7320846"/>
            <a:ext cx="12685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49524A-4CCC-45BE-9857-02590B4EE60D}"/>
              </a:ext>
            </a:extLst>
          </p:cNvPr>
          <p:cNvSpPr/>
          <p:nvPr/>
        </p:nvSpPr>
        <p:spPr>
          <a:xfrm>
            <a:off x="2717801" y="4043531"/>
            <a:ext cx="731980" cy="534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0707F5-6F32-405E-8420-8865DAD49545}"/>
              </a:ext>
            </a:extLst>
          </p:cNvPr>
          <p:cNvSpPr/>
          <p:nvPr/>
        </p:nvSpPr>
        <p:spPr>
          <a:xfrm>
            <a:off x="2717801" y="5082470"/>
            <a:ext cx="731980" cy="534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2C314C-87F1-4F40-A367-54FF5749221A}"/>
              </a:ext>
            </a:extLst>
          </p:cNvPr>
          <p:cNvSpPr/>
          <p:nvPr/>
        </p:nvSpPr>
        <p:spPr>
          <a:xfrm>
            <a:off x="2695174" y="6244371"/>
            <a:ext cx="731980" cy="534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1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476812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800100" y="2327449"/>
            <a:ext cx="1715539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sz="5400" b="1" dirty="0">
                <a:solidFill>
                  <a:srgbClr val="0000CC"/>
                </a:solidFill>
                <a:latin typeface="+mj-lt"/>
              </a:rPr>
              <a:t>Phát biểu nào sau đây </a:t>
            </a:r>
            <a:r>
              <a:rPr lang="en-US" sz="5400" b="1" dirty="0">
                <a:solidFill>
                  <a:srgbClr val="0000CC"/>
                </a:solidFill>
                <a:latin typeface="+mj-lt"/>
              </a:rPr>
              <a:t>S</a:t>
            </a:r>
            <a:r>
              <a:rPr lang="vi-VN" sz="5400" b="1" dirty="0">
                <a:solidFill>
                  <a:srgbClr val="0000CC"/>
                </a:solidFill>
                <a:latin typeface="+mj-lt"/>
              </a:rPr>
              <a:t>ai?</a:t>
            </a:r>
            <a:endParaRPr lang="en-US" sz="5400" b="1" dirty="0">
              <a:solidFill>
                <a:srgbClr val="0000CC"/>
              </a:solidFill>
              <a:latin typeface="+mj-lt"/>
            </a:endParaRPr>
          </a:p>
          <a:p>
            <a:endParaRPr lang="vi-VN" sz="4400" b="1" dirty="0">
              <a:solidFill>
                <a:srgbClr val="0000CC"/>
              </a:solidFill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 truy cập website, trang chủ (homepage) sẽ xuất hiện đầu tiên.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Thông tin trên website thường được sắp xếp theo chủ đề.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Các chủ đề thường được đặt ở cuối trang.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Thao tác tìm kiếm thông tin trong website tương tự thao tác tìm kiếm thông tin trên Internet.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800099" y="5359186"/>
            <a:ext cx="784861" cy="796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18260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187327" y="1897870"/>
            <a:ext cx="18070644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tìm kiếm thông tin về các món ngon trên website báo 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Thiếu niên Tiền phong và Nhi đồng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nên tìm ở chủ đề nào? 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Giải trí.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Ăn – Chơi.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Cẩm nang.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Góc Ô Mai.</a:t>
            </a: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lang="en-US" altLang="en-US" sz="4200" b="1" kern="12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917558" y="5530275"/>
            <a:ext cx="917558" cy="7689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80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840" y="104767"/>
            <a:ext cx="1596585" cy="186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26419" y="1970260"/>
            <a:ext cx="2121006" cy="21414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28600" y="5699032"/>
            <a:ext cx="12514024" cy="2135097"/>
            <a:chOff x="0" y="5530631"/>
            <a:chExt cx="12213516" cy="14015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3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4772965" y="4424596"/>
            <a:ext cx="4543862" cy="487196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435228" y="83394"/>
            <a:ext cx="631965" cy="1138117"/>
            <a:chOff x="239737" y="39970"/>
            <a:chExt cx="842766" cy="9344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459698" y="1060497"/>
            <a:ext cx="1012881" cy="1234458"/>
            <a:chOff x="817228" y="470330"/>
            <a:chExt cx="988558" cy="8103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31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9772" y="2275755"/>
            <a:ext cx="4427496" cy="23602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21" y="119156"/>
            <a:ext cx="14259898" cy="10167844"/>
          </a:xfrm>
          <a:prstGeom prst="rect">
            <a:avLst/>
          </a:prstGeom>
        </p:spPr>
      </p:pic>
      <p:pic>
        <p:nvPicPr>
          <p:cNvPr id="33" name="Nhạc&amp;động tác khởi động tiết học, tạo hứng thú cho học sinh">
            <a:hlinkClick r:id="" action="ppaction://media"/>
            <a:extLst>
              <a:ext uri="{FF2B5EF4-FFF2-40B4-BE49-F238E27FC236}">
                <a16:creationId xmlns:a16="http://schemas.microsoft.com/office/drawing/2014/main" id="{20A8A2B2-0EA4-577C-B780-CF184627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2429" y="572478"/>
            <a:ext cx="13878733" cy="82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35215FA4-B3AB-4B21-8703-54B90CB58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8" y="4029943"/>
            <a:ext cx="6025531" cy="60255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F0315F-264F-417B-9F92-7362C6BB6494}"/>
              </a:ext>
            </a:extLst>
          </p:cNvPr>
          <p:cNvGrpSpPr/>
          <p:nvPr/>
        </p:nvGrpSpPr>
        <p:grpSpPr>
          <a:xfrm>
            <a:off x="457200" y="152400"/>
            <a:ext cx="3704515" cy="3012658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F8F54A-0C95-4DA3-A29E-14868E530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0E85930C-7744-413B-989D-511EBE32B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81" y="953218"/>
              <a:ext cx="3678192" cy="15867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94C658-94C7-432B-A9F6-767E95AE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39D03FA-D08B-48F9-BE40-06080E4378FF}"/>
              </a:ext>
            </a:extLst>
          </p:cNvPr>
          <p:cNvSpPr/>
          <p:nvPr/>
        </p:nvSpPr>
        <p:spPr>
          <a:xfrm>
            <a:off x="4765901" y="2443906"/>
            <a:ext cx="40153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vi-VN" sz="44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1F930D6-531F-45F0-B0DD-76E38CBDF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3116" y="3707345"/>
            <a:ext cx="12387925" cy="58102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A0722D-27AB-4276-AC68-81A6E9C61EF8}"/>
              </a:ext>
            </a:extLst>
          </p:cNvPr>
          <p:cNvSpPr/>
          <p:nvPr/>
        </p:nvSpPr>
        <p:spPr>
          <a:xfrm>
            <a:off x="6343650" y="4939695"/>
            <a:ext cx="10472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B1B4114-D652-109B-2512-E669B7D31D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01014" y="152400"/>
            <a:ext cx="10319713" cy="3771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42E7CF-0DB3-FA09-E00D-80D678233D0C}"/>
              </a:ext>
            </a:extLst>
          </p:cNvPr>
          <p:cNvSpPr/>
          <p:nvPr/>
        </p:nvSpPr>
        <p:spPr>
          <a:xfrm>
            <a:off x="4801014" y="903468"/>
            <a:ext cx="9619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  <a:p>
            <a:pPr lvl="0" algn="ctr" defTabSz="34290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thieunhivietnam.vn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0868CFAA-351E-04F8-7FB9-059B6A8FB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04865" y="419882"/>
            <a:ext cx="2956176" cy="24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852055" y="3880854"/>
            <a:ext cx="17186563" cy="2077417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r>
              <a:rPr lang="vi-VN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5169608"/>
            <a:ext cx="16116300" cy="11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>
                <a:solidFill>
                  <a:srgbClr val="0000CC"/>
                </a:solidFill>
                <a:latin typeface="+mj-lt"/>
              </a:rPr>
              <a:t>Bài 2: Tìm kiếm thông tin trên Website</a:t>
            </a:r>
            <a:r>
              <a:rPr lang="en-US" sz="60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91532" y="6172206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1654954"/>
            <a:ext cx="13799125" cy="14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TÌM KIẾM THÔNG TIN TRÊN WEBSITE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14900" y="114300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24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09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4000516"/>
            <a:ext cx="11337128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</a:t>
            </a:r>
            <a:r>
              <a:rPr lang="vi-VN" sz="4200" dirty="0">
                <a:latin typeface="+mj-lt"/>
              </a:rPr>
              <a:t>ìm được trên website cho trước những thông tin phù hợp và có ích cho nhiệm vụ đặt ra</a:t>
            </a:r>
            <a:r>
              <a:rPr lang="en-US" sz="4200" dirty="0"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479809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200" dirty="0">
                <a:latin typeface="+mj-lt"/>
              </a:rPr>
              <a:t>ợp tác chia sẻ được thông tin với các bạn trong nhóm để hoàn thành công việc được giao</a:t>
            </a:r>
            <a:endParaRPr lang="en-US" sz="4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850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6246066" y="496775"/>
            <a:ext cx="1526774" cy="177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43051" y="901103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914615" y="824302"/>
            <a:ext cx="4927773" cy="94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dirty="0" err="1">
                <a:solidFill>
                  <a:srgbClr val="0000CC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0000CC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0000CC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0000CC"/>
              </a:solidFill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1107636" y="2515087"/>
            <a:ext cx="15392400" cy="52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Nhóm</a:t>
            </a:r>
            <a:r>
              <a:rPr lang="vi-VN" sz="4000" dirty="0">
                <a:latin typeface="+mj-lt"/>
              </a:rPr>
              <a:t> ba </a:t>
            </a:r>
            <a:r>
              <a:rPr lang="vi-VN" sz="4000" dirty="0" err="1">
                <a:latin typeface="+mj-lt"/>
              </a:rPr>
              <a:t>bạn</a:t>
            </a:r>
            <a:r>
              <a:rPr lang="vi-VN" sz="4000" dirty="0">
                <a:latin typeface="+mj-lt"/>
              </a:rPr>
              <a:t> An, Minh, Khoa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cô </a:t>
            </a:r>
            <a:r>
              <a:rPr lang="vi-VN" sz="4000" dirty="0" err="1">
                <a:latin typeface="+mj-lt"/>
              </a:rPr>
              <a:t>giáo</a:t>
            </a:r>
            <a:r>
              <a:rPr lang="vi-VN" sz="4000" dirty="0">
                <a:latin typeface="+mj-lt"/>
              </a:rPr>
              <a:t> giao </a:t>
            </a:r>
            <a:r>
              <a:rPr lang="vi-VN" sz="4000" dirty="0" err="1">
                <a:latin typeface="+mj-lt"/>
              </a:rPr>
              <a:t>nhiệm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vụ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tạo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bài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trình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chiếu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trình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bày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trước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lớp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+mj-lt"/>
              </a:rPr>
              <a:t>về</a:t>
            </a:r>
            <a:r>
              <a:rPr lang="vi-VN" sz="4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4000" dirty="0">
                <a:latin typeface="+mj-lt"/>
              </a:rPr>
              <a:t>.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hoàn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thành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nhiệm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vụ</a:t>
            </a:r>
            <a:r>
              <a:rPr lang="vi-VN" sz="4000" dirty="0">
                <a:latin typeface="+mj-lt"/>
              </a:rPr>
              <a:t>,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bạn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tìm</a:t>
            </a:r>
            <a:r>
              <a:rPr lang="vi-VN" sz="4000" dirty="0">
                <a:latin typeface="+mj-lt"/>
              </a:rPr>
              <a:t> thông tin </a:t>
            </a:r>
            <a:r>
              <a:rPr lang="vi-VN" sz="4000" dirty="0" err="1">
                <a:latin typeface="+mj-lt"/>
              </a:rPr>
              <a:t>về</a:t>
            </a:r>
            <a:r>
              <a:rPr lang="vi-VN" sz="4000" dirty="0"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dirty="0">
                <a:latin typeface="+mj-lt"/>
              </a:rPr>
              <a:t>trên </a:t>
            </a:r>
            <a:r>
              <a:rPr lang="vi-VN" sz="4000" dirty="0" err="1">
                <a:latin typeface="+mj-lt"/>
              </a:rPr>
              <a:t>website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của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báo</a:t>
            </a:r>
            <a:r>
              <a:rPr lang="vi-VN" sz="4000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Thiếu</a:t>
            </a:r>
            <a:r>
              <a:rPr lang="vi-VN" sz="4000" i="1" dirty="0">
                <a:latin typeface="+mj-lt"/>
              </a:rPr>
              <a:t> niên </a:t>
            </a:r>
            <a:r>
              <a:rPr lang="vi-VN" sz="4000" i="1" dirty="0" err="1">
                <a:latin typeface="+mj-lt"/>
              </a:rPr>
              <a:t>Tiền</a:t>
            </a:r>
            <a:r>
              <a:rPr lang="vi-VN" sz="4000" i="1" dirty="0">
                <a:latin typeface="+mj-lt"/>
              </a:rPr>
              <a:t> phong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và</a:t>
            </a:r>
            <a:r>
              <a:rPr lang="vi-VN" sz="4000" dirty="0">
                <a:latin typeface="+mj-lt"/>
              </a:rPr>
              <a:t> </a:t>
            </a:r>
            <a:r>
              <a:rPr lang="vi-VN" sz="4000" i="1" dirty="0">
                <a:latin typeface="+mj-lt"/>
              </a:rPr>
              <a:t>Nhi </a:t>
            </a:r>
            <a:r>
              <a:rPr lang="vi-VN" sz="4000" i="1" dirty="0" err="1">
                <a:latin typeface="+mj-lt"/>
              </a:rPr>
              <a:t>đồng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tại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địa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chỉ</a:t>
            </a:r>
            <a:r>
              <a:rPr lang="vi-VN" sz="4000" dirty="0">
                <a:latin typeface="+mj-lt"/>
              </a:rPr>
              <a:t> 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thieunien.vn</a:t>
            </a:r>
            <a:r>
              <a:rPr lang="vi-VN" sz="4000" b="1" dirty="0">
                <a:latin typeface="+mj-lt"/>
              </a:rPr>
              <a:t>. </a:t>
            </a:r>
          </a:p>
          <a:p>
            <a:pPr lvl="0" algn="just">
              <a:lnSpc>
                <a:spcPct val="122010"/>
              </a:lnSpc>
            </a:pPr>
            <a:endParaRPr lang="vi-VN" sz="4000" dirty="0">
              <a:latin typeface="+mj-lt"/>
            </a:endParaRPr>
          </a:p>
          <a:p>
            <a:pPr lvl="0" algn="just">
              <a:lnSpc>
                <a:spcPct val="122010"/>
              </a:lnSpc>
            </a:pPr>
            <a:r>
              <a:rPr lang="vi-VN" sz="4000" b="1" dirty="0">
                <a:latin typeface="+mj-lt"/>
              </a:rPr>
              <a:t>Theo em,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bạn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sẽ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kiếm</a:t>
            </a:r>
            <a:r>
              <a:rPr lang="vi-VN" sz="4000" b="1" dirty="0">
                <a:latin typeface="+mj-lt"/>
              </a:rPr>
              <a:t> thông tin như </a:t>
            </a:r>
            <a:r>
              <a:rPr lang="vi-VN" sz="4000" b="1" dirty="0" err="1">
                <a:latin typeface="+mj-lt"/>
              </a:rPr>
              <a:t>thế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nào</a:t>
            </a:r>
            <a:r>
              <a:rPr lang="vi-VN" sz="4000" b="1" dirty="0">
                <a:latin typeface="+mj-lt"/>
              </a:rPr>
              <a:t>?</a:t>
            </a:r>
            <a:endParaRPr lang="vi-VN" sz="4000" b="1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071903"/>
            <a:ext cx="17416848" cy="7779521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2795122" y="642505"/>
            <a:ext cx="14064127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1.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Tìm</a:t>
            </a: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kiếm</a:t>
            </a: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 thông tin trên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Website</a:t>
            </a:r>
            <a:endParaRPr sz="5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61" y="108998"/>
            <a:ext cx="2299081" cy="214240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9144000" y="3900670"/>
            <a:ext cx="8199433" cy="519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An truy </a:t>
            </a:r>
            <a:r>
              <a:rPr lang="vi-VN" sz="3600" dirty="0" err="1">
                <a:latin typeface="+mj-lt"/>
              </a:rPr>
              <a:t>cập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vào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website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báo</a:t>
            </a:r>
            <a:r>
              <a:rPr lang="vi-VN" sz="3600" dirty="0">
                <a:latin typeface="+mj-lt"/>
              </a:rPr>
              <a:t> </a:t>
            </a:r>
            <a:r>
              <a:rPr lang="vi-VN" sz="3600" i="1" dirty="0" err="1">
                <a:latin typeface="+mj-lt"/>
              </a:rPr>
              <a:t>Thiếu</a:t>
            </a:r>
            <a:r>
              <a:rPr lang="vi-VN" sz="3600" i="1" dirty="0">
                <a:latin typeface="+mj-lt"/>
              </a:rPr>
              <a:t> niên </a:t>
            </a:r>
            <a:r>
              <a:rPr lang="vi-VN" sz="3600" i="1" dirty="0" err="1">
                <a:latin typeface="+mj-lt"/>
              </a:rPr>
              <a:t>Tiền</a:t>
            </a:r>
            <a:r>
              <a:rPr lang="vi-VN" sz="3600" i="1" dirty="0">
                <a:latin typeface="+mj-lt"/>
              </a:rPr>
              <a:t> phong </a:t>
            </a:r>
            <a:r>
              <a:rPr lang="vi-VN" sz="3600" i="1" dirty="0" err="1">
                <a:latin typeface="+mj-lt"/>
              </a:rPr>
              <a:t>và</a:t>
            </a:r>
            <a:r>
              <a:rPr lang="vi-VN" sz="3600" i="1" dirty="0">
                <a:latin typeface="+mj-lt"/>
              </a:rPr>
              <a:t> Nhi </a:t>
            </a:r>
            <a:r>
              <a:rPr lang="vi-VN" sz="3600" i="1" dirty="0" err="1">
                <a:latin typeface="+mj-lt"/>
              </a:rPr>
              <a:t>đồng</a:t>
            </a:r>
            <a:r>
              <a:rPr lang="vi-VN" sz="3600" dirty="0">
                <a:latin typeface="+mj-lt"/>
              </a:rPr>
              <a:t> theo </a:t>
            </a:r>
            <a:r>
              <a:rPr lang="vi-VN" sz="3600" dirty="0" err="1">
                <a:latin typeface="+mj-lt"/>
              </a:rPr>
              <a:t>địa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thieunien.vn</a:t>
            </a:r>
            <a:r>
              <a:rPr lang="vi-VN" sz="3600" dirty="0">
                <a:latin typeface="+mj-lt"/>
              </a:rPr>
              <a:t>. Giao </a:t>
            </a:r>
            <a:r>
              <a:rPr lang="vi-VN" sz="3600" dirty="0" err="1">
                <a:latin typeface="+mj-lt"/>
              </a:rPr>
              <a:t>diện</a:t>
            </a:r>
            <a:r>
              <a:rPr lang="vi-VN" sz="3600" dirty="0">
                <a:latin typeface="+mj-lt"/>
              </a:rPr>
              <a:t> trang </a:t>
            </a:r>
            <a:r>
              <a:rPr lang="vi-VN" sz="3600" dirty="0" err="1">
                <a:latin typeface="+mj-lt"/>
              </a:rPr>
              <a:t>web</a:t>
            </a:r>
            <a:r>
              <a:rPr lang="vi-VN" sz="3600" dirty="0">
                <a:latin typeface="+mj-lt"/>
              </a:rPr>
              <a:t> tương </a:t>
            </a:r>
            <a:r>
              <a:rPr lang="vi-VN" sz="3600" dirty="0" err="1">
                <a:latin typeface="+mj-lt"/>
              </a:rPr>
              <a:t>tự</a:t>
            </a:r>
            <a:r>
              <a:rPr lang="vi-VN" sz="3600" dirty="0">
                <a:latin typeface="+mj-lt"/>
              </a:rPr>
              <a:t> như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3. Trên trang </a:t>
            </a:r>
            <a:r>
              <a:rPr lang="vi-VN" sz="3600" dirty="0" err="1">
                <a:latin typeface="+mj-lt"/>
              </a:rPr>
              <a:t>web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có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rất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nhiều</a:t>
            </a:r>
            <a:r>
              <a:rPr lang="vi-VN" sz="3600" dirty="0">
                <a:latin typeface="+mj-lt"/>
              </a:rPr>
              <a:t> thông tin.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được</a:t>
            </a:r>
            <a:r>
              <a:rPr lang="vi-VN" sz="3600" dirty="0">
                <a:latin typeface="+mj-lt"/>
              </a:rPr>
              <a:t> thông tin </a:t>
            </a:r>
            <a:r>
              <a:rPr lang="vi-VN" sz="3600" dirty="0" err="1">
                <a:latin typeface="+mj-lt"/>
              </a:rPr>
              <a:t>về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Theo</a:t>
            </a:r>
            <a:r>
              <a:rPr lang="vi-VN" sz="3600" dirty="0">
                <a:latin typeface="+mj-lt"/>
              </a:rPr>
              <a:t> em, An nên </a:t>
            </a:r>
            <a:r>
              <a:rPr lang="vi-VN" sz="3600" dirty="0" err="1">
                <a:latin typeface="+mj-lt"/>
              </a:rPr>
              <a:t>làm</a:t>
            </a:r>
            <a:r>
              <a:rPr lang="vi-VN" sz="3600" dirty="0">
                <a:latin typeface="+mj-lt"/>
              </a:rPr>
              <a:t> theo </a:t>
            </a:r>
            <a:r>
              <a:rPr lang="vi-VN" sz="3600" dirty="0" err="1">
                <a:latin typeface="+mj-lt"/>
              </a:rPr>
              <a:t>cách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nào</a:t>
            </a:r>
            <a:r>
              <a:rPr lang="vi-VN" sz="3600" dirty="0">
                <a:latin typeface="+mj-lt"/>
              </a:rPr>
              <a:t>?</a:t>
            </a:r>
            <a:endParaRPr sz="3600" dirty="0"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4C4E3-0EFA-4F4C-9281-5D6E2AE0B779}"/>
              </a:ext>
            </a:extLst>
          </p:cNvPr>
          <p:cNvGrpSpPr/>
          <p:nvPr/>
        </p:nvGrpSpPr>
        <p:grpSpPr>
          <a:xfrm>
            <a:off x="4029227" y="2675167"/>
            <a:ext cx="3431446" cy="759433"/>
            <a:chOff x="10697" y="0"/>
            <a:chExt cx="1437577" cy="502095"/>
          </a:xfrm>
        </p:grpSpPr>
        <p:sp>
          <p:nvSpPr>
            <p:cNvPr id="35" name="Shape 652">
              <a:extLst>
                <a:ext uri="{FF2B5EF4-FFF2-40B4-BE49-F238E27FC236}">
                  <a16:creationId xmlns:a16="http://schemas.microsoft.com/office/drawing/2014/main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4">
              <a:extLst>
                <a:ext uri="{FF2B5EF4-FFF2-40B4-BE49-F238E27FC236}">
                  <a16:creationId xmlns:a16="http://schemas.microsoft.com/office/drawing/2014/main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5">
              <a:extLst>
                <a:ext uri="{FF2B5EF4-FFF2-40B4-BE49-F238E27FC236}">
                  <a16:creationId xmlns:a16="http://schemas.microsoft.com/office/drawing/2014/main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657">
              <a:extLst>
                <a:ext uri="{FF2B5EF4-FFF2-40B4-BE49-F238E27FC236}">
                  <a16:creationId xmlns:a16="http://schemas.microsoft.com/office/drawing/2014/main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4154054" y="2814298"/>
            <a:ext cx="2538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6EEB86-2FAF-419E-9626-BCA88AAA8B7D}"/>
              </a:ext>
            </a:extLst>
          </p:cNvPr>
          <p:cNvSpPr txBox="1"/>
          <p:nvPr/>
        </p:nvSpPr>
        <p:spPr>
          <a:xfrm>
            <a:off x="6535837" y="2783520"/>
            <a:ext cx="45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7470256" y="2824436"/>
            <a:ext cx="619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id="{36E724E3-0DF1-44C7-BA24-3A7AF62BF08A}"/>
              </a:ext>
            </a:extLst>
          </p:cNvPr>
          <p:cNvSpPr txBox="1"/>
          <p:nvPr/>
        </p:nvSpPr>
        <p:spPr>
          <a:xfrm>
            <a:off x="371564" y="8157348"/>
            <a:ext cx="8000276" cy="131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3.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niên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Tiền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phong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Nhi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đồng</a:t>
            </a:r>
            <a:endParaRPr sz="32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FAFAA-A786-42A3-B75C-F7E6FD638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97" y="3607532"/>
            <a:ext cx="7460582" cy="433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45" grpId="0"/>
      <p:bldP spid="46" grpId="0"/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207837" y="0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AF720E-B256-4EA8-94BC-1135EBD27A38}"/>
              </a:ext>
            </a:extLst>
          </p:cNvPr>
          <p:cNvGrpSpPr/>
          <p:nvPr/>
        </p:nvGrpSpPr>
        <p:grpSpPr>
          <a:xfrm>
            <a:off x="10699910" y="612909"/>
            <a:ext cx="6698626" cy="3479661"/>
            <a:chOff x="0" y="0"/>
            <a:chExt cx="5580000" cy="160653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B2863CB-2608-48A2-BDB3-D0428BD9742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80000" cy="1017565"/>
            </a:xfrm>
            <a:prstGeom prst="rect">
              <a:avLst/>
            </a:prstGeom>
          </p:spPr>
        </p:pic>
        <p:sp>
          <p:nvSpPr>
            <p:cNvPr id="44" name="Shape 995">
              <a:extLst>
                <a:ext uri="{FF2B5EF4-FFF2-40B4-BE49-F238E27FC236}">
                  <a16:creationId xmlns:a16="http://schemas.microsoft.com/office/drawing/2014/main" id="{DF3C9420-91B8-4303-AB08-AAD3EF07F7E6}"/>
                </a:ext>
              </a:extLst>
            </p:cNvPr>
            <p:cNvSpPr/>
            <p:nvPr/>
          </p:nvSpPr>
          <p:spPr>
            <a:xfrm>
              <a:off x="6351" y="726351"/>
              <a:ext cx="347294" cy="203302"/>
            </a:xfrm>
            <a:custGeom>
              <a:avLst/>
              <a:gdLst/>
              <a:ahLst/>
              <a:cxnLst/>
              <a:rect l="0" t="0" r="0" b="0"/>
              <a:pathLst>
                <a:path w="347294" h="203302">
                  <a:moveTo>
                    <a:pt x="0" y="203302"/>
                  </a:moveTo>
                  <a:lnTo>
                    <a:pt x="347294" y="203302"/>
                  </a:lnTo>
                  <a:lnTo>
                    <a:pt x="34729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996">
              <a:extLst>
                <a:ext uri="{FF2B5EF4-FFF2-40B4-BE49-F238E27FC236}">
                  <a16:creationId xmlns:a16="http://schemas.microsoft.com/office/drawing/2014/main" id="{BFC4A21C-837C-4BB6-BB28-3227128BD927}"/>
                </a:ext>
              </a:extLst>
            </p:cNvPr>
            <p:cNvSpPr/>
            <p:nvPr/>
          </p:nvSpPr>
          <p:spPr>
            <a:xfrm>
              <a:off x="5226356" y="726351"/>
              <a:ext cx="347294" cy="203302"/>
            </a:xfrm>
            <a:custGeom>
              <a:avLst/>
              <a:gdLst/>
              <a:ahLst/>
              <a:cxnLst/>
              <a:rect l="0" t="0" r="0" b="0"/>
              <a:pathLst>
                <a:path w="347294" h="203302">
                  <a:moveTo>
                    <a:pt x="0" y="203302"/>
                  </a:moveTo>
                  <a:lnTo>
                    <a:pt x="347294" y="203302"/>
                  </a:lnTo>
                  <a:lnTo>
                    <a:pt x="34729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997">
              <a:extLst>
                <a:ext uri="{FF2B5EF4-FFF2-40B4-BE49-F238E27FC236}">
                  <a16:creationId xmlns:a16="http://schemas.microsoft.com/office/drawing/2014/main" id="{514F1F94-0D5C-4C42-9640-FF0A33DF0D02}"/>
                </a:ext>
              </a:extLst>
            </p:cNvPr>
            <p:cNvSpPr/>
            <p:nvPr/>
          </p:nvSpPr>
          <p:spPr>
            <a:xfrm>
              <a:off x="393345" y="726351"/>
              <a:ext cx="4766298" cy="203302"/>
            </a:xfrm>
            <a:custGeom>
              <a:avLst/>
              <a:gdLst/>
              <a:ahLst/>
              <a:cxnLst/>
              <a:rect l="0" t="0" r="0" b="0"/>
              <a:pathLst>
                <a:path w="4766298" h="203302">
                  <a:moveTo>
                    <a:pt x="0" y="203302"/>
                  </a:moveTo>
                  <a:lnTo>
                    <a:pt x="4766298" y="203302"/>
                  </a:lnTo>
                  <a:lnTo>
                    <a:pt x="4766298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998">
              <a:extLst>
                <a:ext uri="{FF2B5EF4-FFF2-40B4-BE49-F238E27FC236}">
                  <a16:creationId xmlns:a16="http://schemas.microsoft.com/office/drawing/2014/main" id="{036C52EE-FD72-4410-8C68-DF0FCB4ECFFD}"/>
                </a:ext>
              </a:extLst>
            </p:cNvPr>
            <p:cNvSpPr/>
            <p:nvPr/>
          </p:nvSpPr>
          <p:spPr>
            <a:xfrm>
              <a:off x="294349" y="1281354"/>
              <a:ext cx="1235304" cy="263296"/>
            </a:xfrm>
            <a:custGeom>
              <a:avLst/>
              <a:gdLst/>
              <a:ahLst/>
              <a:cxnLst/>
              <a:rect l="0" t="0" r="0" b="0"/>
              <a:pathLst>
                <a:path w="1235304" h="263296">
                  <a:moveTo>
                    <a:pt x="0" y="263296"/>
                  </a:moveTo>
                  <a:lnTo>
                    <a:pt x="1235304" y="263296"/>
                  </a:lnTo>
                  <a:lnTo>
                    <a:pt x="123530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764686-ABEB-4318-8EEE-A8EB8E543F05}"/>
                </a:ext>
              </a:extLst>
            </p:cNvPr>
            <p:cNvSpPr/>
            <p:nvPr/>
          </p:nvSpPr>
          <p:spPr>
            <a:xfrm>
              <a:off x="286505" y="1316063"/>
              <a:ext cx="1454972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Nút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về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trang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chủ</a:t>
              </a:r>
              <a:endParaRPr 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9" name="Shape 1000">
              <a:extLst>
                <a:ext uri="{FF2B5EF4-FFF2-40B4-BE49-F238E27FC236}">
                  <a16:creationId xmlns:a16="http://schemas.microsoft.com/office/drawing/2014/main" id="{BFE4055F-C7A6-4DDD-AE91-D7487835837B}"/>
                </a:ext>
              </a:extLst>
            </p:cNvPr>
            <p:cNvSpPr/>
            <p:nvPr/>
          </p:nvSpPr>
          <p:spPr>
            <a:xfrm>
              <a:off x="2304353" y="1281354"/>
              <a:ext cx="983297" cy="263296"/>
            </a:xfrm>
            <a:custGeom>
              <a:avLst/>
              <a:gdLst/>
              <a:ahLst/>
              <a:cxnLst/>
              <a:rect l="0" t="0" r="0" b="0"/>
              <a:pathLst>
                <a:path w="983297" h="263296">
                  <a:moveTo>
                    <a:pt x="0" y="263296"/>
                  </a:moveTo>
                  <a:lnTo>
                    <a:pt x="983297" y="263296"/>
                  </a:lnTo>
                  <a:lnTo>
                    <a:pt x="983297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3F0A61-CF27-4ABB-8711-77342E5CF0C8}"/>
                </a:ext>
              </a:extLst>
            </p:cNvPr>
            <p:cNvSpPr/>
            <p:nvPr/>
          </p:nvSpPr>
          <p:spPr>
            <a:xfrm>
              <a:off x="2206620" y="1325098"/>
              <a:ext cx="1178761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endParaRPr lang="en-US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Shape 1002">
              <a:extLst>
                <a:ext uri="{FF2B5EF4-FFF2-40B4-BE49-F238E27FC236}">
                  <a16:creationId xmlns:a16="http://schemas.microsoft.com/office/drawing/2014/main" id="{F5A350F7-C450-4460-B4A4-02B9A84C58A0}"/>
                </a:ext>
              </a:extLst>
            </p:cNvPr>
            <p:cNvSpPr/>
            <p:nvPr/>
          </p:nvSpPr>
          <p:spPr>
            <a:xfrm>
              <a:off x="4056356" y="1281354"/>
              <a:ext cx="1151306" cy="263296"/>
            </a:xfrm>
            <a:custGeom>
              <a:avLst/>
              <a:gdLst/>
              <a:ahLst/>
              <a:cxnLst/>
              <a:rect l="0" t="0" r="0" b="0"/>
              <a:pathLst>
                <a:path w="1151306" h="263296">
                  <a:moveTo>
                    <a:pt x="0" y="263296"/>
                  </a:moveTo>
                  <a:lnTo>
                    <a:pt x="1151306" y="263296"/>
                  </a:lnTo>
                  <a:lnTo>
                    <a:pt x="1151306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6920E60-7288-42D5-9D2B-35AC933D14C0}"/>
                </a:ext>
              </a:extLst>
            </p:cNvPr>
            <p:cNvSpPr/>
            <p:nvPr/>
          </p:nvSpPr>
          <p:spPr>
            <a:xfrm>
              <a:off x="4003034" y="1362695"/>
              <a:ext cx="1168021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Nút</a:t>
              </a:r>
              <a:r>
                <a:rPr lang="en-US" sz="18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18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endPara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Shape 1004">
              <a:extLst>
                <a:ext uri="{FF2B5EF4-FFF2-40B4-BE49-F238E27FC236}">
                  <a16:creationId xmlns:a16="http://schemas.microsoft.com/office/drawing/2014/main" id="{0F437D5D-2212-4044-B528-FD086E8D15C2}"/>
                </a:ext>
              </a:extLst>
            </p:cNvPr>
            <p:cNvSpPr/>
            <p:nvPr/>
          </p:nvSpPr>
          <p:spPr>
            <a:xfrm>
              <a:off x="2813407" y="996381"/>
              <a:ext cx="0" cy="278625"/>
            </a:xfrm>
            <a:custGeom>
              <a:avLst/>
              <a:gdLst/>
              <a:ahLst/>
              <a:cxnLst/>
              <a:rect l="0" t="0" r="0" b="0"/>
              <a:pathLst>
                <a:path h="278625">
                  <a:moveTo>
                    <a:pt x="0" y="278625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05">
              <a:extLst>
                <a:ext uri="{FF2B5EF4-FFF2-40B4-BE49-F238E27FC236}">
                  <a16:creationId xmlns:a16="http://schemas.microsoft.com/office/drawing/2014/main" id="{BFF36DA5-3A2F-4A75-A54A-EF07B4D4B374}"/>
                </a:ext>
              </a:extLst>
            </p:cNvPr>
            <p:cNvSpPr/>
            <p:nvPr/>
          </p:nvSpPr>
          <p:spPr>
            <a:xfrm>
              <a:off x="2780996" y="927004"/>
              <a:ext cx="64821" cy="89065"/>
            </a:xfrm>
            <a:custGeom>
              <a:avLst/>
              <a:gdLst/>
              <a:ahLst/>
              <a:cxnLst/>
              <a:rect l="0" t="0" r="0" b="0"/>
              <a:pathLst>
                <a:path w="64821" h="89065">
                  <a:moveTo>
                    <a:pt x="32410" y="0"/>
                  </a:moveTo>
                  <a:lnTo>
                    <a:pt x="64821" y="89065"/>
                  </a:lnTo>
                  <a:cubicBezTo>
                    <a:pt x="32410" y="69367"/>
                    <a:pt x="0" y="89065"/>
                    <a:pt x="0" y="89065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06">
              <a:extLst>
                <a:ext uri="{FF2B5EF4-FFF2-40B4-BE49-F238E27FC236}">
                  <a16:creationId xmlns:a16="http://schemas.microsoft.com/office/drawing/2014/main" id="{FE15A7F4-B2B6-49A9-AFC5-578DF1D2E045}"/>
                </a:ext>
              </a:extLst>
            </p:cNvPr>
            <p:cNvSpPr/>
            <p:nvPr/>
          </p:nvSpPr>
          <p:spPr>
            <a:xfrm>
              <a:off x="185413" y="1005371"/>
              <a:ext cx="732587" cy="272631"/>
            </a:xfrm>
            <a:custGeom>
              <a:avLst/>
              <a:gdLst/>
              <a:ahLst/>
              <a:cxnLst/>
              <a:rect l="0" t="0" r="0" b="0"/>
              <a:pathLst>
                <a:path w="732587" h="272631">
                  <a:moveTo>
                    <a:pt x="732587" y="272631"/>
                  </a:moveTo>
                  <a:lnTo>
                    <a:pt x="732587" y="83630"/>
                  </a:lnTo>
                  <a:lnTo>
                    <a:pt x="0" y="83630"/>
                  </a:ln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07">
              <a:extLst>
                <a:ext uri="{FF2B5EF4-FFF2-40B4-BE49-F238E27FC236}">
                  <a16:creationId xmlns:a16="http://schemas.microsoft.com/office/drawing/2014/main" id="{75CB0A3F-FE50-456C-9A33-F5B0F16173C4}"/>
                </a:ext>
              </a:extLst>
            </p:cNvPr>
            <p:cNvSpPr/>
            <p:nvPr/>
          </p:nvSpPr>
          <p:spPr>
            <a:xfrm>
              <a:off x="152997" y="936001"/>
              <a:ext cx="64821" cy="89052"/>
            </a:xfrm>
            <a:custGeom>
              <a:avLst/>
              <a:gdLst/>
              <a:ahLst/>
              <a:cxnLst/>
              <a:rect l="0" t="0" r="0" b="0"/>
              <a:pathLst>
                <a:path w="64821" h="89052">
                  <a:moveTo>
                    <a:pt x="32410" y="0"/>
                  </a:moveTo>
                  <a:lnTo>
                    <a:pt x="64821" y="89052"/>
                  </a:lnTo>
                  <a:cubicBezTo>
                    <a:pt x="32410" y="69367"/>
                    <a:pt x="0" y="89052"/>
                    <a:pt x="0" y="89052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08">
              <a:extLst>
                <a:ext uri="{FF2B5EF4-FFF2-40B4-BE49-F238E27FC236}">
                  <a16:creationId xmlns:a16="http://schemas.microsoft.com/office/drawing/2014/main" id="{92012476-75A6-495E-9008-2B69AEA3A35B}"/>
                </a:ext>
              </a:extLst>
            </p:cNvPr>
            <p:cNvSpPr/>
            <p:nvPr/>
          </p:nvSpPr>
          <p:spPr>
            <a:xfrm>
              <a:off x="4650351" y="1005371"/>
              <a:ext cx="737997" cy="272631"/>
            </a:xfrm>
            <a:custGeom>
              <a:avLst/>
              <a:gdLst/>
              <a:ahLst/>
              <a:cxnLst/>
              <a:rect l="0" t="0" r="0" b="0"/>
              <a:pathLst>
                <a:path w="737997" h="272631">
                  <a:moveTo>
                    <a:pt x="0" y="272631"/>
                  </a:moveTo>
                  <a:lnTo>
                    <a:pt x="0" y="83630"/>
                  </a:lnTo>
                  <a:lnTo>
                    <a:pt x="737997" y="83630"/>
                  </a:lnTo>
                  <a:lnTo>
                    <a:pt x="737997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09">
              <a:extLst>
                <a:ext uri="{FF2B5EF4-FFF2-40B4-BE49-F238E27FC236}">
                  <a16:creationId xmlns:a16="http://schemas.microsoft.com/office/drawing/2014/main" id="{833E627B-EF3E-44B3-8AB6-365DB688226D}"/>
                </a:ext>
              </a:extLst>
            </p:cNvPr>
            <p:cNvSpPr/>
            <p:nvPr/>
          </p:nvSpPr>
          <p:spPr>
            <a:xfrm>
              <a:off x="5355939" y="936001"/>
              <a:ext cx="64821" cy="89052"/>
            </a:xfrm>
            <a:custGeom>
              <a:avLst/>
              <a:gdLst/>
              <a:ahLst/>
              <a:cxnLst/>
              <a:rect l="0" t="0" r="0" b="0"/>
              <a:pathLst>
                <a:path w="64821" h="89052">
                  <a:moveTo>
                    <a:pt x="32410" y="0"/>
                  </a:moveTo>
                  <a:lnTo>
                    <a:pt x="64821" y="89052"/>
                  </a:lnTo>
                  <a:cubicBezTo>
                    <a:pt x="64821" y="89052"/>
                    <a:pt x="32410" y="69367"/>
                    <a:pt x="0" y="89052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1" name="Google Shape;338;p21">
            <a:extLst>
              <a:ext uri="{FF2B5EF4-FFF2-40B4-BE49-F238E27FC236}">
                <a16:creationId xmlns:a16="http://schemas.microsoft.com/office/drawing/2014/main" id="{AAAE6F7B-A0F5-40F7-8E9B-9284C5965D3E}"/>
              </a:ext>
            </a:extLst>
          </p:cNvPr>
          <p:cNvSpPr txBox="1"/>
          <p:nvPr/>
        </p:nvSpPr>
        <p:spPr>
          <a:xfrm>
            <a:off x="10690156" y="4362202"/>
            <a:ext cx="6067083" cy="98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4.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chủ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đề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niên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Tiền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phong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Nhi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đồng</a:t>
            </a:r>
            <a:endParaRPr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707FEE-E14D-4899-BEA9-5109547D4B4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5576" y="335080"/>
            <a:ext cx="1021462" cy="79298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540662" y="434807"/>
            <a:ext cx="9705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 của website báo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Thiếu niên Tiền phong và Nhi đồng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(Hình 4) hiển thị thông tin theo các chủ đề như Chuyển động, Học đường, Giải trí, giúp người dùng dễ dàng tìm kiếm.</a:t>
            </a:r>
          </a:p>
          <a:p>
            <a:pPr algn="just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xem thông tin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niên, em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427F3A-9639-4A3A-B34C-47646597A8D5}"/>
              </a:ext>
            </a:extLst>
          </p:cNvPr>
          <p:cNvGrpSpPr/>
          <p:nvPr/>
        </p:nvGrpSpPr>
        <p:grpSpPr>
          <a:xfrm>
            <a:off x="10895709" y="6614324"/>
            <a:ext cx="6691003" cy="1370381"/>
            <a:chOff x="0" y="0"/>
            <a:chExt cx="2953516" cy="88073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214352B-72A8-42EF-A4CA-90C56FA7808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53509" cy="880738"/>
            </a:xfrm>
            <a:prstGeom prst="rect">
              <a:avLst/>
            </a:prstGeom>
          </p:spPr>
        </p:pic>
        <p:sp>
          <p:nvSpPr>
            <p:cNvPr id="67" name="Shape 1014">
              <a:extLst>
                <a:ext uri="{FF2B5EF4-FFF2-40B4-BE49-F238E27FC236}">
                  <a16:creationId xmlns:a16="http://schemas.microsoft.com/office/drawing/2014/main" id="{6706CE06-F1F1-48B4-B480-28ACD7D0E85E}"/>
                </a:ext>
              </a:extLst>
            </p:cNvPr>
            <p:cNvSpPr/>
            <p:nvPr/>
          </p:nvSpPr>
          <p:spPr>
            <a:xfrm>
              <a:off x="4" y="7"/>
              <a:ext cx="2953512" cy="880732"/>
            </a:xfrm>
            <a:custGeom>
              <a:avLst/>
              <a:gdLst/>
              <a:ahLst/>
              <a:cxnLst/>
              <a:rect l="0" t="0" r="0" b="0"/>
              <a:pathLst>
                <a:path w="2953512" h="880732">
                  <a:moveTo>
                    <a:pt x="0" y="880732"/>
                  </a:moveTo>
                  <a:lnTo>
                    <a:pt x="2953512" y="880732"/>
                  </a:lnTo>
                  <a:lnTo>
                    <a:pt x="2953512" y="0"/>
                  </a:lnTo>
                  <a:lnTo>
                    <a:pt x="0" y="0"/>
                  </a:lnTo>
                  <a:close/>
                </a:path>
              </a:pathLst>
            </a:custGeom>
            <a:ln w="5982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10917601" y="8225580"/>
            <a:ext cx="6067083" cy="98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5. Ô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kiếm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trên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niên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Tiền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phong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Nhi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đồng</a:t>
            </a:r>
            <a:endParaRPr sz="24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625306" y="4326402"/>
            <a:ext cx="98833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latin typeface="+mj-lt"/>
              </a:rPr>
              <a:t>Website</a:t>
            </a:r>
            <a:r>
              <a:rPr lang="vi-VN" sz="3200" dirty="0">
                <a:latin typeface="+mj-lt"/>
              </a:rPr>
              <a:t> cung </a:t>
            </a:r>
            <a:r>
              <a:rPr lang="vi-VN" sz="3200" dirty="0" err="1">
                <a:latin typeface="+mj-lt"/>
              </a:rPr>
              <a:t>cấp</a:t>
            </a:r>
            <a:r>
              <a:rPr lang="vi-VN" sz="3200" dirty="0">
                <a:latin typeface="+mj-lt"/>
              </a:rPr>
              <a:t> công </a:t>
            </a:r>
            <a:r>
              <a:rPr lang="vi-VN" sz="3200" dirty="0" err="1">
                <a:latin typeface="+mj-lt"/>
              </a:rPr>
              <a:t>cụ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thông tin </a:t>
            </a:r>
            <a:r>
              <a:rPr lang="vi-VN" sz="3200" dirty="0" err="1">
                <a:latin typeface="+mj-lt"/>
              </a:rPr>
              <a:t>bằng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nút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.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nhấp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nút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trên trang </a:t>
            </a:r>
            <a:r>
              <a:rPr lang="vi-VN" sz="3200" dirty="0" err="1">
                <a:latin typeface="+mj-lt"/>
              </a:rPr>
              <a:t>chủ</a:t>
            </a:r>
            <a:r>
              <a:rPr lang="vi-VN" sz="3200" dirty="0">
                <a:latin typeface="+mj-lt"/>
              </a:rPr>
              <a:t>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4), sau </a:t>
            </a:r>
            <a:r>
              <a:rPr lang="vi-VN" sz="3200" dirty="0" err="1">
                <a:latin typeface="+mj-lt"/>
              </a:rPr>
              <a:t>đó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nhập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từ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khoá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ô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5)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nhấp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nút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kiếm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thông tin trong </a:t>
            </a:r>
            <a:r>
              <a:rPr lang="vi-VN" sz="3200" dirty="0" err="1">
                <a:latin typeface="+mj-lt"/>
              </a:rPr>
              <a:t>website</a:t>
            </a:r>
            <a:r>
              <a:rPr lang="vi-VN" sz="3200" dirty="0">
                <a:latin typeface="+mj-lt"/>
              </a:rPr>
              <a:t>.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1" name="Google Shape;338;p21">
            <a:extLst>
              <a:ext uri="{FF2B5EF4-FFF2-40B4-BE49-F238E27FC236}">
                <a16:creationId xmlns:a16="http://schemas.microsoft.com/office/drawing/2014/main" id="{95EDEB0D-F7E1-43AE-B77D-72D30021F1D1}"/>
              </a:ext>
            </a:extLst>
          </p:cNvPr>
          <p:cNvSpPr txBox="1"/>
          <p:nvPr/>
        </p:nvSpPr>
        <p:spPr>
          <a:xfrm>
            <a:off x="-388817" y="6763510"/>
            <a:ext cx="9106006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•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•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hape 982">
            <a:extLst>
              <a:ext uri="{FF2B5EF4-FFF2-40B4-BE49-F238E27FC236}">
                <a16:creationId xmlns:a16="http://schemas.microsoft.com/office/drawing/2014/main" id="{5CA28062-CA0E-415E-85B4-1C316455BB62}"/>
              </a:ext>
            </a:extLst>
          </p:cNvPr>
          <p:cNvSpPr/>
          <p:nvPr/>
        </p:nvSpPr>
        <p:spPr>
          <a:xfrm>
            <a:off x="8454106" y="6940103"/>
            <a:ext cx="526167" cy="462808"/>
          </a:xfrm>
          <a:custGeom>
            <a:avLst/>
            <a:gdLst/>
            <a:ahLst/>
            <a:cxnLst/>
            <a:rect l="0" t="0" r="0" b="0"/>
            <a:pathLst>
              <a:path w="210312" h="203302">
                <a:moveTo>
                  <a:pt x="31547" y="106909"/>
                </a:moveTo>
                <a:lnTo>
                  <a:pt x="0" y="106909"/>
                </a:lnTo>
                <a:lnTo>
                  <a:pt x="101651" y="0"/>
                </a:lnTo>
                <a:lnTo>
                  <a:pt x="210312" y="105156"/>
                </a:lnTo>
                <a:lnTo>
                  <a:pt x="173508" y="105156"/>
                </a:lnTo>
                <a:lnTo>
                  <a:pt x="173508" y="203302"/>
                </a:lnTo>
                <a:lnTo>
                  <a:pt x="122682" y="203302"/>
                </a:lnTo>
                <a:lnTo>
                  <a:pt x="122682" y="145466"/>
                </a:lnTo>
                <a:lnTo>
                  <a:pt x="80620" y="145466"/>
                </a:lnTo>
                <a:lnTo>
                  <a:pt x="80620" y="203302"/>
                </a:lnTo>
                <a:lnTo>
                  <a:pt x="31331" y="203302"/>
                </a:lnTo>
                <a:lnTo>
                  <a:pt x="31547" y="106909"/>
                </a:lnTo>
                <a:close/>
              </a:path>
            </a:pathLst>
          </a:custGeom>
          <a:ln w="17145" cap="rnd">
            <a:round/>
          </a:ln>
        </p:spPr>
        <p:style>
          <a:lnRef idx="1">
            <a:srgbClr val="000000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600"/>
          </a:p>
        </p:txBody>
      </p:sp>
      <p:sp>
        <p:nvSpPr>
          <p:cNvPr id="73" name="Shape 987">
            <a:extLst>
              <a:ext uri="{FF2B5EF4-FFF2-40B4-BE49-F238E27FC236}">
                <a16:creationId xmlns:a16="http://schemas.microsoft.com/office/drawing/2014/main" id="{F1B32299-4686-4711-822E-843BBEAF3B0B}"/>
              </a:ext>
            </a:extLst>
          </p:cNvPr>
          <p:cNvSpPr/>
          <p:nvPr/>
        </p:nvSpPr>
        <p:spPr>
          <a:xfrm>
            <a:off x="8177771" y="7521897"/>
            <a:ext cx="351160" cy="462808"/>
          </a:xfrm>
          <a:custGeom>
            <a:avLst/>
            <a:gdLst/>
            <a:ahLst/>
            <a:cxnLst/>
            <a:rect l="0" t="0" r="0" b="0"/>
            <a:pathLst>
              <a:path w="128925" h="193104">
                <a:moveTo>
                  <a:pt x="664" y="0"/>
                </a:moveTo>
                <a:cubicBezTo>
                  <a:pt x="16944" y="0"/>
                  <a:pt x="33225" y="6235"/>
                  <a:pt x="45703" y="18707"/>
                </a:cubicBezTo>
                <a:cubicBezTo>
                  <a:pt x="67775" y="42214"/>
                  <a:pt x="69312" y="76759"/>
                  <a:pt x="52548" y="101714"/>
                </a:cubicBezTo>
                <a:lnTo>
                  <a:pt x="63800" y="111417"/>
                </a:lnTo>
                <a:lnTo>
                  <a:pt x="70645" y="107226"/>
                </a:lnTo>
                <a:lnTo>
                  <a:pt x="128925" y="165392"/>
                </a:lnTo>
                <a:cubicBezTo>
                  <a:pt x="128925" y="165392"/>
                  <a:pt x="128925" y="175006"/>
                  <a:pt x="121852" y="183388"/>
                </a:cubicBezTo>
                <a:cubicBezTo>
                  <a:pt x="113698" y="193104"/>
                  <a:pt x="101112" y="191783"/>
                  <a:pt x="101112" y="191783"/>
                </a:cubicBezTo>
                <a:lnTo>
                  <a:pt x="42832" y="134938"/>
                </a:lnTo>
                <a:lnTo>
                  <a:pt x="48573" y="126657"/>
                </a:lnTo>
                <a:lnTo>
                  <a:pt x="37308" y="115621"/>
                </a:lnTo>
                <a:cubicBezTo>
                  <a:pt x="31072" y="120117"/>
                  <a:pt x="24229" y="123317"/>
                  <a:pt x="17128" y="125240"/>
                </a:cubicBezTo>
                <a:lnTo>
                  <a:pt x="0" y="126788"/>
                </a:lnTo>
                <a:lnTo>
                  <a:pt x="0" y="113547"/>
                </a:lnTo>
                <a:lnTo>
                  <a:pt x="18363" y="109925"/>
                </a:lnTo>
                <a:cubicBezTo>
                  <a:pt x="24254" y="107511"/>
                  <a:pt x="29799" y="103889"/>
                  <a:pt x="34653" y="99060"/>
                </a:cubicBezTo>
                <a:cubicBezTo>
                  <a:pt x="54085" y="79642"/>
                  <a:pt x="54085" y="49175"/>
                  <a:pt x="34653" y="29743"/>
                </a:cubicBezTo>
                <a:cubicBezTo>
                  <a:pt x="24944" y="20085"/>
                  <a:pt x="12473" y="15256"/>
                  <a:pt x="0" y="15256"/>
                </a:cubicBezTo>
                <a:lnTo>
                  <a:pt x="0" y="129"/>
                </a:lnTo>
                <a:lnTo>
                  <a:pt x="664" y="0"/>
                </a:lnTo>
                <a:close/>
              </a:path>
            </a:pathLst>
          </a:custGeom>
          <a:ln w="0" cap="rnd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600"/>
          </a:p>
        </p:txBody>
      </p:sp>
      <p:sp>
        <p:nvSpPr>
          <p:cNvPr id="74" name="Shape 986">
            <a:extLst>
              <a:ext uri="{FF2B5EF4-FFF2-40B4-BE49-F238E27FC236}">
                <a16:creationId xmlns:a16="http://schemas.microsoft.com/office/drawing/2014/main" id="{69747B0A-4A7A-4A0E-9771-CA619AA6441B}"/>
              </a:ext>
            </a:extLst>
          </p:cNvPr>
          <p:cNvSpPr/>
          <p:nvPr/>
        </p:nvSpPr>
        <p:spPr>
          <a:xfrm>
            <a:off x="8021368" y="7521896"/>
            <a:ext cx="190052" cy="298734"/>
          </a:xfrm>
          <a:custGeom>
            <a:avLst/>
            <a:gdLst/>
            <a:ahLst/>
            <a:cxnLst/>
            <a:rect l="0" t="0" r="0" b="0"/>
            <a:pathLst>
              <a:path w="63082" h="127075">
                <a:moveTo>
                  <a:pt x="63082" y="0"/>
                </a:moveTo>
                <a:lnTo>
                  <a:pt x="63082" y="15126"/>
                </a:lnTo>
                <a:cubicBezTo>
                  <a:pt x="50609" y="15126"/>
                  <a:pt x="38135" y="19955"/>
                  <a:pt x="28419" y="29614"/>
                </a:cubicBezTo>
                <a:cubicBezTo>
                  <a:pt x="9001" y="49045"/>
                  <a:pt x="9001" y="79512"/>
                  <a:pt x="28419" y="98930"/>
                </a:cubicBezTo>
                <a:cubicBezTo>
                  <a:pt x="38135" y="108589"/>
                  <a:pt x="50609" y="113418"/>
                  <a:pt x="63082" y="113418"/>
                </a:cubicBezTo>
                <a:lnTo>
                  <a:pt x="63082" y="113418"/>
                </a:lnTo>
                <a:lnTo>
                  <a:pt x="63082" y="126659"/>
                </a:lnTo>
                <a:lnTo>
                  <a:pt x="58477" y="127075"/>
                </a:lnTo>
                <a:cubicBezTo>
                  <a:pt x="43935" y="125861"/>
                  <a:pt x="29752" y="119624"/>
                  <a:pt x="18716" y="108531"/>
                </a:cubicBezTo>
                <a:cubicBezTo>
                  <a:pt x="12478" y="102325"/>
                  <a:pt x="7798" y="95159"/>
                  <a:pt x="4679" y="87511"/>
                </a:cubicBezTo>
                <a:lnTo>
                  <a:pt x="0" y="63604"/>
                </a:lnTo>
                <a:lnTo>
                  <a:pt x="0" y="63601"/>
                </a:lnTo>
                <a:lnTo>
                  <a:pt x="4679" y="39670"/>
                </a:lnTo>
                <a:cubicBezTo>
                  <a:pt x="7798" y="32007"/>
                  <a:pt x="12478" y="24816"/>
                  <a:pt x="18716" y="18578"/>
                </a:cubicBezTo>
                <a:cubicBezTo>
                  <a:pt x="24952" y="12342"/>
                  <a:pt x="32140" y="7665"/>
                  <a:pt x="39803" y="4547"/>
                </a:cubicBezTo>
                <a:lnTo>
                  <a:pt x="63082" y="0"/>
                </a:lnTo>
                <a:close/>
              </a:path>
            </a:pathLst>
          </a:custGeom>
          <a:ln w="0" cap="rnd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71" grpId="0"/>
      <p:bldP spid="72" grpId="0" animBg="1"/>
      <p:bldP spid="73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02"/>
            <a:ext cx="1828800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992005" y="391698"/>
            <a:ext cx="15690716" cy="3029193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2805038" y="681177"/>
            <a:ext cx="13091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AE3F4A-D2FF-4D60-9985-5162DE5425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3159" y="4449804"/>
            <a:ext cx="1204389" cy="1971316"/>
          </a:xfrm>
          <a:prstGeom prst="rect">
            <a:avLst/>
          </a:prstGeom>
        </p:spPr>
      </p:pic>
      <p:sp>
        <p:nvSpPr>
          <p:cNvPr id="43" name="Google Shape;124;p14">
            <a:extLst>
              <a:ext uri="{FF2B5EF4-FFF2-40B4-BE49-F238E27FC236}">
                <a16:creationId xmlns:a16="http://schemas.microsoft.com/office/drawing/2014/main" id="{B3081C77-5507-401E-B062-B181DA1A9A6D}"/>
              </a:ext>
            </a:extLst>
          </p:cNvPr>
          <p:cNvSpPr txBox="1"/>
          <p:nvPr/>
        </p:nvSpPr>
        <p:spPr>
          <a:xfrm>
            <a:off x="2358974" y="3998308"/>
            <a:ext cx="14154726" cy="225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740571-B128-4B99-BA08-7F2078CFB4A2}"/>
              </a:ext>
            </a:extLst>
          </p:cNvPr>
          <p:cNvSpPr txBox="1"/>
          <p:nvPr/>
        </p:nvSpPr>
        <p:spPr>
          <a:xfrm>
            <a:off x="2546045" y="7178527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CDEFAA-F601-4EDB-A326-9CB9B357B507}"/>
              </a:ext>
            </a:extLst>
          </p:cNvPr>
          <p:cNvSpPr txBox="1"/>
          <p:nvPr/>
        </p:nvSpPr>
        <p:spPr>
          <a:xfrm>
            <a:off x="9436337" y="6962995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EC9CD7-1B44-4C6F-B7C9-0856A125532F}"/>
              </a:ext>
            </a:extLst>
          </p:cNvPr>
          <p:cNvSpPr txBox="1"/>
          <p:nvPr/>
        </p:nvSpPr>
        <p:spPr>
          <a:xfrm>
            <a:off x="2576945" y="8457396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DDF3D4-7644-469E-A662-546908C4C15A}"/>
              </a:ext>
            </a:extLst>
          </p:cNvPr>
          <p:cNvSpPr txBox="1"/>
          <p:nvPr/>
        </p:nvSpPr>
        <p:spPr>
          <a:xfrm>
            <a:off x="9662009" y="8492354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CCA82F-EE04-451C-8088-7CCE63D4B61E}"/>
              </a:ext>
            </a:extLst>
          </p:cNvPr>
          <p:cNvSpPr/>
          <p:nvPr/>
        </p:nvSpPr>
        <p:spPr>
          <a:xfrm>
            <a:off x="9436337" y="8488633"/>
            <a:ext cx="838814" cy="766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42F7BD-B67B-41AF-96CA-ABCF5307704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5362" y="889511"/>
            <a:ext cx="1951583" cy="101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7" grpId="0"/>
      <p:bldP spid="4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1077</Words>
  <Application>Microsoft Office PowerPoint</Application>
  <PresentationFormat>Custom</PresentationFormat>
  <Paragraphs>90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UTM Avo</vt:lpstr>
      <vt:lpstr>Arial</vt:lpstr>
      <vt:lpstr>Franklin Gothic Book</vt:lpstr>
      <vt:lpstr>Franklin Gothic Medium</vt:lpstr>
      <vt:lpstr>Times New Roman</vt:lpstr>
      <vt:lpstr>DengXian</vt:lpstr>
      <vt:lpstr>Paytone One</vt:lpstr>
      <vt:lpstr>Calibri</vt:lpstr>
      <vt:lpstr>Wingdings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“AI NHANH AI ĐÚNG”</vt:lpstr>
      <vt:lpstr>“AI NHANH AI ĐÚNG”</vt:lpstr>
      <vt:lpstr>“AI NHANH AI ĐÚNG”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CNTT Trường TH An Thái</cp:lastModifiedBy>
  <cp:revision>53</cp:revision>
  <dcterms:modified xsi:type="dcterms:W3CDTF">2024-09-24T02:24:58Z</dcterms:modified>
</cp:coreProperties>
</file>