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 id="2147483838" r:id="rId2"/>
    <p:sldMasterId id="2147483862" r:id="rId3"/>
  </p:sldMasterIdLst>
  <p:notesMasterIdLst>
    <p:notesMasterId r:id="rId49"/>
  </p:notesMasterIdLst>
  <p:sldIdLst>
    <p:sldId id="563" r:id="rId4"/>
    <p:sldId id="566" r:id="rId5"/>
    <p:sldId id="565" r:id="rId6"/>
    <p:sldId id="724" r:id="rId7"/>
    <p:sldId id="614" r:id="rId8"/>
    <p:sldId id="745" r:id="rId9"/>
    <p:sldId id="689" r:id="rId10"/>
    <p:sldId id="744" r:id="rId11"/>
    <p:sldId id="690" r:id="rId12"/>
    <p:sldId id="746" r:id="rId13"/>
    <p:sldId id="748" r:id="rId14"/>
    <p:sldId id="749" r:id="rId15"/>
    <p:sldId id="752" r:id="rId16"/>
    <p:sldId id="743" r:id="rId17"/>
    <p:sldId id="750" r:id="rId18"/>
    <p:sldId id="756" r:id="rId19"/>
    <p:sldId id="753" r:id="rId20"/>
    <p:sldId id="754" r:id="rId21"/>
    <p:sldId id="755" r:id="rId22"/>
    <p:sldId id="713" r:id="rId23"/>
    <p:sldId id="714" r:id="rId24"/>
    <p:sldId id="715" r:id="rId25"/>
    <p:sldId id="716" r:id="rId26"/>
    <p:sldId id="717" r:id="rId27"/>
    <p:sldId id="719" r:id="rId28"/>
    <p:sldId id="720" r:id="rId29"/>
    <p:sldId id="757" r:id="rId30"/>
    <p:sldId id="758" r:id="rId31"/>
    <p:sldId id="759" r:id="rId32"/>
    <p:sldId id="733" r:id="rId33"/>
    <p:sldId id="764" r:id="rId34"/>
    <p:sldId id="761" r:id="rId35"/>
    <p:sldId id="695" r:id="rId36"/>
    <p:sldId id="760" r:id="rId37"/>
    <p:sldId id="762" r:id="rId38"/>
    <p:sldId id="763" r:id="rId39"/>
    <p:sldId id="696" r:id="rId40"/>
    <p:sldId id="705" r:id="rId41"/>
    <p:sldId id="725" r:id="rId42"/>
    <p:sldId id="729" r:id="rId43"/>
    <p:sldId id="765" r:id="rId44"/>
    <p:sldId id="3088" r:id="rId45"/>
    <p:sldId id="3116" r:id="rId46"/>
    <p:sldId id="3117" r:id="rId47"/>
    <p:sldId id="704" r:id="rId48"/>
  </p:sldIdLst>
  <p:sldSz cx="12192000" cy="6858000"/>
  <p:notesSz cx="6858000" cy="9144000"/>
  <p:embeddedFontLst>
    <p:embeddedFont>
      <p:font typeface=".VnTime" panose="020B7200000000000000" pitchFamily="34" charset="0"/>
      <p:regular r:id="rId50"/>
      <p:bold r:id="rId51"/>
      <p:italic r:id="rId52"/>
      <p:boldItalic r:id="rId53"/>
    </p:embeddedFont>
    <p:embeddedFont>
      <p:font typeface="Georgia" panose="02040502050405020303" pitchFamily="18" charset="0"/>
      <p:regular r:id="rId54"/>
      <p:bold r:id="rId55"/>
      <p:italic r:id="rId56"/>
      <p:boldItalic r:id="rId57"/>
    </p:embeddedFont>
    <p:embeddedFont>
      <p:font typeface="Lato Light" panose="020F0502020204030203" pitchFamily="34" charset="0"/>
      <p:regular r:id="rId58"/>
      <p:italic r:id="rId59"/>
    </p:embeddedFont>
    <p:embeddedFont>
      <p:font typeface="Roboto" panose="02000000000000000000" pitchFamily="2" charset="0"/>
      <p:regular r:id="rId60"/>
      <p:bold r:id="rId61"/>
      <p:italic r:id="rId62"/>
      <p:boldItalic r:id="rId63"/>
    </p:embeddedFont>
    <p:embeddedFont>
      <p:font typeface="UTM Showcard" panose="02040603050506020204" pitchFamily="18" charset="0"/>
      <p:regular r:id="rId64"/>
    </p:embeddedFont>
  </p:embeddedFontLst>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CC00"/>
    <a:srgbClr val="008000"/>
    <a:srgbClr val="FF0066"/>
    <a:srgbClr val="FF66FF"/>
    <a:srgbClr val="FF3300"/>
    <a:srgbClr val="CCFF99"/>
    <a:srgbClr val="006600"/>
    <a:srgbClr val="FEC63B"/>
    <a:srgbClr val="0E6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93" autoAdjust="0"/>
    <p:restoredTop sz="97331" autoAdjust="0"/>
  </p:normalViewPr>
  <p:slideViewPr>
    <p:cSldViewPr>
      <p:cViewPr varScale="1">
        <p:scale>
          <a:sx n="63" d="100"/>
          <a:sy n="63" d="100"/>
        </p:scale>
        <p:origin x="82" y="28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itchFamily="18" charset="0"/>
              </a:defRPr>
            </a:lvl1pPr>
          </a:lstStyle>
          <a:p>
            <a:fld id="{E054D001-1046-4A94-B0BF-CF678E4A1125}" type="datetimeFigureOut">
              <a:rPr lang="en-US" smtClean="0"/>
              <a:pPr/>
              <a:t>9/19/2024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itchFamily="18" charset="0"/>
              </a:defRPr>
            </a:lvl1pPr>
          </a:lstStyle>
          <a:p>
            <a:fld id="{9E59324A-3CEA-4854-AD43-9F1464096ED6}" type="slidenum">
              <a:rPr lang="en-US" smtClean="0"/>
              <a:pPr/>
              <a:t>‹#›</a:t>
            </a:fld>
            <a:endParaRPr lang="en-US" dirty="0"/>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itchFamily="18" charset="0"/>
        <a:ea typeface="+mn-ea"/>
        <a:cs typeface="+mn-cs"/>
      </a:defRPr>
    </a:lvl1pPr>
    <a:lvl2pPr marL="457200" algn="l" defTabSz="914400" rtl="0" eaLnBrk="1" latinLnBrk="0" hangingPunct="1">
      <a:defRPr sz="1200" kern="1200">
        <a:solidFill>
          <a:schemeClr val="tx1"/>
        </a:solidFill>
        <a:latin typeface="Times New Roman" pitchFamily="18" charset="0"/>
        <a:ea typeface="+mn-ea"/>
        <a:cs typeface="+mn-cs"/>
      </a:defRPr>
    </a:lvl2pPr>
    <a:lvl3pPr marL="914400" algn="l" defTabSz="914400" rtl="0" eaLnBrk="1" latinLnBrk="0" hangingPunct="1">
      <a:defRPr sz="1200" kern="1200">
        <a:solidFill>
          <a:schemeClr val="tx1"/>
        </a:solidFill>
        <a:latin typeface="Times New Roman" pitchFamily="18" charset="0"/>
        <a:ea typeface="+mn-ea"/>
        <a:cs typeface="+mn-cs"/>
      </a:defRPr>
    </a:lvl3pPr>
    <a:lvl4pPr marL="1371600" algn="l" defTabSz="914400" rtl="0" eaLnBrk="1" latinLnBrk="0" hangingPunct="1">
      <a:defRPr sz="1200" kern="1200">
        <a:solidFill>
          <a:schemeClr val="tx1"/>
        </a:solidFill>
        <a:latin typeface="Times New Roman" pitchFamily="18" charset="0"/>
        <a:ea typeface="+mn-ea"/>
        <a:cs typeface="+mn-cs"/>
      </a:defRPr>
    </a:lvl4pPr>
    <a:lvl5pPr marL="1828800" algn="l" defTabSz="914400" rtl="0" eaLnBrk="1" latinLnBrk="0" hangingPunct="1">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29</a:t>
            </a:fld>
            <a:endParaRPr lang="en-US"/>
          </a:p>
        </p:txBody>
      </p:sp>
    </p:spTree>
    <p:extLst>
      <p:ext uri="{BB962C8B-B14F-4D97-AF65-F5344CB8AC3E}">
        <p14:creationId xmlns:p14="http://schemas.microsoft.com/office/powerpoint/2010/main" val="3033760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9248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37</a:t>
            </a:fld>
            <a:endParaRPr lang="en-US">
              <a:solidFill>
                <a:prstClr val="black"/>
              </a:solidFill>
            </a:endParaRPr>
          </a:p>
        </p:txBody>
      </p:sp>
    </p:spTree>
    <p:extLst>
      <p:ext uri="{BB962C8B-B14F-4D97-AF65-F5344CB8AC3E}">
        <p14:creationId xmlns:p14="http://schemas.microsoft.com/office/powerpoint/2010/main" val="214261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39</a:t>
            </a:fld>
            <a:endParaRPr lang="en-US">
              <a:solidFill>
                <a:prstClr val="black"/>
              </a:solidFill>
            </a:endParaRPr>
          </a:p>
        </p:txBody>
      </p:sp>
    </p:spTree>
    <p:extLst>
      <p:ext uri="{BB962C8B-B14F-4D97-AF65-F5344CB8AC3E}">
        <p14:creationId xmlns:p14="http://schemas.microsoft.com/office/powerpoint/2010/main" val="214261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45</a:t>
            </a:fld>
            <a:endParaRPr lang="en-US">
              <a:solidFill>
                <a:prstClr val="black"/>
              </a:solidFill>
            </a:endParaRPr>
          </a:p>
        </p:txBody>
      </p:sp>
    </p:spTree>
    <p:extLst>
      <p:ext uri="{BB962C8B-B14F-4D97-AF65-F5344CB8AC3E}">
        <p14:creationId xmlns:p14="http://schemas.microsoft.com/office/powerpoint/2010/main" val="117924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149436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6</a:t>
            </a:fld>
            <a:endParaRPr lang="en-US"/>
          </a:p>
        </p:txBody>
      </p:sp>
    </p:spTree>
    <p:extLst>
      <p:ext uri="{BB962C8B-B14F-4D97-AF65-F5344CB8AC3E}">
        <p14:creationId xmlns:p14="http://schemas.microsoft.com/office/powerpoint/2010/main" val="149436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2609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149436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83248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64093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22</a:t>
            </a:fld>
            <a:endParaRPr lang="en-US" dirty="0"/>
          </a:p>
        </p:txBody>
      </p:sp>
    </p:spTree>
    <p:extLst>
      <p:ext uri="{BB962C8B-B14F-4D97-AF65-F5344CB8AC3E}">
        <p14:creationId xmlns:p14="http://schemas.microsoft.com/office/powerpoint/2010/main" val="1728594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26</a:t>
            </a:fld>
            <a:endParaRPr lang="en-US">
              <a:solidFill>
                <a:prstClr val="black"/>
              </a:solidFill>
            </a:endParaRPr>
          </a:p>
        </p:txBody>
      </p:sp>
    </p:spTree>
    <p:extLst>
      <p:ext uri="{BB962C8B-B14F-4D97-AF65-F5344CB8AC3E}">
        <p14:creationId xmlns:p14="http://schemas.microsoft.com/office/powerpoint/2010/main" val="117924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2" y="365125"/>
            <a:ext cx="7734300" cy="5811838"/>
          </a:xfrm>
          <a:prstGeom prst="rect">
            <a:avLst/>
          </a:prstGeom>
        </p:spPr>
        <p:txBody>
          <a:bodyPr vert="eaVert"/>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157740"/>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460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Times New Roman" panose="02020603050405020304" pitchFamily="18" charset="0"/>
                <a:cs typeface="Times New Roman" panose="02020603050405020304" pitchFamily="18" charset="0"/>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dirty="0"/>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63551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96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4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804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51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414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64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962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436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914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58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076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133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715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881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1" y="1709742"/>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1" y="4589467"/>
            <a:ext cx="10515600" cy="1500187"/>
          </a:xfrm>
          <a:prstGeom prst="rect">
            <a:avLst/>
          </a:prstGeom>
        </p:spPr>
        <p:txBody>
          <a:bodyPr/>
          <a:lstStyle>
            <a:lvl1pPr marL="0" indent="0">
              <a:buNone/>
              <a:defRPr sz="2400">
                <a:solidFill>
                  <a:schemeClr val="tx1">
                    <a:tint val="75000"/>
                  </a:schemeClr>
                </a:solidFill>
                <a:latin typeface="Times New Roman"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904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383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235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8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18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993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15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034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576F-A165-21F6-6AF2-5635C38B9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10A2D1-532C-1978-587E-91FB72169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700FB-A66A-BFD6-5DB8-97EF28994B78}"/>
              </a:ext>
            </a:extLst>
          </p:cNvPr>
          <p:cNvSpPr>
            <a:spLocks noGrp="1"/>
          </p:cNvSpPr>
          <p:nvPr>
            <p:ph type="dt" sz="half" idx="10"/>
          </p:nvPr>
        </p:nvSpPr>
        <p:spPr/>
        <p:txBody>
          <a:bodyPr/>
          <a:lstStyle/>
          <a:p>
            <a:fld id="{EC53D028-5023-44BE-A357-B48B243ADE85}" type="datetimeFigureOut">
              <a:rPr lang="en-US" smtClean="0">
                <a:solidFill>
                  <a:srgbClr val="5F5F5F"/>
                </a:solidFill>
              </a:rPr>
              <a:pPr/>
              <a:t>9/19/2024</a:t>
            </a:fld>
            <a:endParaRPr lang="en-US">
              <a:solidFill>
                <a:srgbClr val="5F5F5F"/>
              </a:solidFill>
            </a:endParaRPr>
          </a:p>
        </p:txBody>
      </p:sp>
      <p:sp>
        <p:nvSpPr>
          <p:cNvPr id="5" name="Footer Placeholder 4">
            <a:extLst>
              <a:ext uri="{FF2B5EF4-FFF2-40B4-BE49-F238E27FC236}">
                <a16:creationId xmlns:a16="http://schemas.microsoft.com/office/drawing/2014/main" id="{C23DC1D9-905C-511F-0BCC-4617F6262191}"/>
              </a:ext>
            </a:extLst>
          </p:cNvPr>
          <p:cNvSpPr>
            <a:spLocks noGrp="1"/>
          </p:cNvSpPr>
          <p:nvPr>
            <p:ph type="ftr" sz="quarter" idx="11"/>
          </p:nvPr>
        </p:nvSpPr>
        <p:spPr/>
        <p:txBody>
          <a:bodyPr/>
          <a:lstStyle/>
          <a:p>
            <a:endParaRPr lang="en-US">
              <a:solidFill>
                <a:srgbClr val="5F5F5F"/>
              </a:solidFill>
            </a:endParaRPr>
          </a:p>
        </p:txBody>
      </p:sp>
      <p:sp>
        <p:nvSpPr>
          <p:cNvPr id="6" name="Slide Number Placeholder 5">
            <a:extLst>
              <a:ext uri="{FF2B5EF4-FFF2-40B4-BE49-F238E27FC236}">
                <a16:creationId xmlns:a16="http://schemas.microsoft.com/office/drawing/2014/main" id="{AE36D2B3-203B-CDF3-5009-6FE574BE8866}"/>
              </a:ext>
            </a:extLst>
          </p:cNvPr>
          <p:cNvSpPr>
            <a:spLocks noGrp="1"/>
          </p:cNvSpPr>
          <p:nvPr>
            <p:ph type="sldNum" sz="quarter" idx="12"/>
          </p:nvPr>
        </p:nvSpPr>
        <p:spPr/>
        <p:txBody>
          <a:bodyPr/>
          <a:lstStyle/>
          <a:p>
            <a:fld id="{EF2768E7-E90B-41E2-BCB0-8E3C24DBB4E6}"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120457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atin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9" y="2505075"/>
            <a:ext cx="5157787" cy="368458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atin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2" y="2505075"/>
            <a:ext cx="5183188" cy="368458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9"/>
            <a:ext cx="6172200" cy="4873625"/>
          </a:xfrm>
          <a:prstGeom prst="rect">
            <a:avLst/>
          </a:prstGeom>
        </p:spPr>
        <p:txBody>
          <a:bodyPr/>
          <a:lstStyle>
            <a:lvl1pPr>
              <a:defRPr sz="3200">
                <a:latin typeface="Times New Roman" pitchFamily="18" charset="0"/>
              </a:defRPr>
            </a:lvl1pPr>
            <a:lvl2pPr>
              <a:defRPr sz="2800">
                <a:latin typeface="Times New Roman" pitchFamily="18" charset="0"/>
              </a:defRPr>
            </a:lvl2pPr>
            <a:lvl3pPr>
              <a:defRPr sz="2400">
                <a:latin typeface="Times New Roman" pitchFamily="18" charset="0"/>
              </a:defRPr>
            </a:lvl3pPr>
            <a:lvl4pPr>
              <a:defRPr sz="2000">
                <a:latin typeface="Times New Roman" pitchFamily="18" charset="0"/>
              </a:defRPr>
            </a:lvl4pPr>
            <a:lvl5pPr>
              <a:defRPr sz="2000">
                <a:latin typeface="Times New Roman"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Times New Roman"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9"/>
            <a:ext cx="6172200" cy="4873625"/>
          </a:xfrm>
          <a:prstGeom prst="rect">
            <a:avLst/>
          </a:prstGeom>
        </p:spPr>
        <p:txBody>
          <a:bodyPr/>
          <a:lstStyle>
            <a:lvl1pPr marL="0" indent="0">
              <a:buNone/>
              <a:defRPr sz="3200">
                <a:latin typeface="Times New Roman"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Times New Roman"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9/19/2024</a:t>
            </a:fld>
            <a:endParaRPr lang="en-US" dirty="0"/>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microsoft.com/office/2007/relationships/media" Target="../media/media1.mp3"/><Relationship Id="rId18" Type="http://schemas.openxmlformats.org/officeDocument/2006/relationships/image" Target="../media/image5.emf"/><Relationship Id="rId3" Type="http://schemas.openxmlformats.org/officeDocument/2006/relationships/slideLayout" Target="../slideLayouts/slideLayout18.xml"/><Relationship Id="rId21" Type="http://schemas.openxmlformats.org/officeDocument/2006/relationships/image" Target="../media/image8.emf"/><Relationship Id="rId7" Type="http://schemas.openxmlformats.org/officeDocument/2006/relationships/slideLayout" Target="../slideLayouts/slideLayout22.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7.xml"/><Relationship Id="rId16" Type="http://schemas.openxmlformats.org/officeDocument/2006/relationships/image" Target="../media/image3.emf"/><Relationship Id="rId20" Type="http://schemas.openxmlformats.org/officeDocument/2006/relationships/image" Target="../media/image7.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emf"/><Relationship Id="rId10" Type="http://schemas.openxmlformats.org/officeDocument/2006/relationships/slideLayout" Target="../slideLayouts/slideLayout25.xml"/><Relationship Id="rId19" Type="http://schemas.openxmlformats.org/officeDocument/2006/relationships/image" Target="../media/image6.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audio" Target="../media/media1.mp3"/><Relationship Id="rId22"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18" Type="http://schemas.openxmlformats.org/officeDocument/2006/relationships/image" Target="../media/image4.png"/><Relationship Id="rId3" Type="http://schemas.openxmlformats.org/officeDocument/2006/relationships/slideLayout" Target="../slideLayouts/slideLayout29.xml"/><Relationship Id="rId21" Type="http://schemas.openxmlformats.org/officeDocument/2006/relationships/image" Target="../media/image7.emf"/><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emf"/><Relationship Id="rId2" Type="http://schemas.openxmlformats.org/officeDocument/2006/relationships/slideLayout" Target="../slideLayouts/slideLayout28.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audio" Target="../media/media1.mp3"/><Relationship Id="rId23" Type="http://schemas.openxmlformats.org/officeDocument/2006/relationships/image" Target="../media/image9.png"/><Relationship Id="rId10" Type="http://schemas.openxmlformats.org/officeDocument/2006/relationships/slideLayout" Target="../slideLayouts/slideLayout36.xml"/><Relationship Id="rId19" Type="http://schemas.openxmlformats.org/officeDocument/2006/relationships/image" Target="../media/image5.emf"/><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microsoft.com/office/2007/relationships/media" Target="../media/media1.mp3"/><Relationship Id="rId22"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latin typeface="Times New Roman" pitchFamily="18" charset="0"/>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 id="2147483836" r:id="rId14"/>
    <p:sldLayoutId id="2147483876"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2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21"/>
          <a:stretch>
            <a:fillRect/>
          </a:stretch>
        </p:blipFill>
        <p:spPr>
          <a:xfrm rot="16200000">
            <a:off x="2601222" y="-2905687"/>
            <a:ext cx="7145863" cy="1270324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178AAF91-3D9E-4F42-81D6-5C573CE563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664604" y="115956"/>
            <a:ext cx="1231326" cy="1231326"/>
          </a:xfrm>
          <a:prstGeom prst="rect">
            <a:avLst/>
          </a:prstGeom>
        </p:spPr>
      </p:pic>
    </p:spTree>
    <p:extLst>
      <p:ext uri="{BB962C8B-B14F-4D97-AF65-F5344CB8AC3E}">
        <p14:creationId xmlns:p14="http://schemas.microsoft.com/office/powerpoint/2010/main" val="244302671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7"/>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5"/>
            <p:extLst>
              <p:ext uri="{DAA4B4D4-6D71-4841-9C94-3DE7FCFB9230}">
                <p14:media xmlns:p14="http://schemas.microsoft.com/office/powerpoint/2010/main" r:embed="rId14"/>
              </p:ext>
            </p:extLst>
          </p:nvPr>
        </p:nvPicPr>
        <p:blipFill>
          <a:blip r:embed="rId18"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9"/>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20"/>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21"/>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22"/>
          <a:stretch>
            <a:fillRect/>
          </a:stretch>
        </p:blipFill>
        <p:spPr>
          <a:xfrm rot="16200000">
            <a:off x="2601222" y="-2905687"/>
            <a:ext cx="7145863" cy="1270324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86825379-DA8A-46E2-B57A-883EB3C1C65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664604" y="115956"/>
            <a:ext cx="1231326" cy="1231326"/>
          </a:xfrm>
          <a:prstGeom prst="rect">
            <a:avLst/>
          </a:prstGeom>
        </p:spPr>
      </p:pic>
    </p:spTree>
    <p:extLst>
      <p:ext uri="{BB962C8B-B14F-4D97-AF65-F5344CB8AC3E}">
        <p14:creationId xmlns:p14="http://schemas.microsoft.com/office/powerpoint/2010/main" val="285789437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5.emf"/><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3.emf"/><Relationship Id="rId5" Type="http://schemas.openxmlformats.org/officeDocument/2006/relationships/image" Target="../media/image3.emf"/><Relationship Id="rId1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11.emf"/><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7.png"/><Relationship Id="rId12" Type="http://schemas.openxmlformats.org/officeDocument/2006/relationships/image" Target="../media/image53.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55.emf"/><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1.png"/><Relationship Id="rId17" Type="http://schemas.openxmlformats.org/officeDocument/2006/relationships/image" Target="../media/image57.gif"/><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audio" Target="../media/audio5.wav"/><Relationship Id="rId9" Type="http://schemas.openxmlformats.org/officeDocument/2006/relationships/image" Target="../media/image54.png"/><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3.emf"/><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5.emf"/><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3.emf"/><Relationship Id="rId5" Type="http://schemas.openxmlformats.org/officeDocument/2006/relationships/image" Target="../media/image3.emf"/><Relationship Id="rId1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11.emf"/><Relationship Id="rId1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13.emf"/><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11.xml"/><Relationship Id="rId9" Type="http://schemas.openxmlformats.org/officeDocument/2006/relationships/image" Target="../media/image6.emf"/><Relationship Id="rId14" Type="http://schemas.openxmlformats.org/officeDocument/2006/relationships/image" Target="../media/image15.emf"/></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21.xml"/><Relationship Id="rId7" Type="http://schemas.openxmlformats.org/officeDocument/2006/relationships/image" Target="../media/image4.png"/><Relationship Id="rId12" Type="http://schemas.openxmlformats.org/officeDocument/2006/relationships/image" Target="../media/image13.emf"/><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12.xml"/><Relationship Id="rId9" Type="http://schemas.openxmlformats.org/officeDocument/2006/relationships/image" Target="../media/image6.emf"/><Relationship Id="rId14" Type="http://schemas.openxmlformats.org/officeDocument/2006/relationships/image" Target="../media/image1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13.emf"/><Relationship Id="rId17" Type="http://schemas.openxmlformats.org/officeDocument/2006/relationships/image" Target="../media/image63.png"/><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13.xml"/><Relationship Id="rId9" Type="http://schemas.openxmlformats.org/officeDocument/2006/relationships/image" Target="../media/image6.emf"/><Relationship Id="rId14" Type="http://schemas.openxmlformats.org/officeDocument/2006/relationships/image" Target="../media/image15.emf"/></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5.emf"/><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3.emf"/><Relationship Id="rId5" Type="http://schemas.openxmlformats.org/officeDocument/2006/relationships/image" Target="../media/image3.emf"/><Relationship Id="rId1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11.emf"/><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3.emf"/><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13.emf"/><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4.xml"/><Relationship Id="rId9" Type="http://schemas.openxmlformats.org/officeDocument/2006/relationships/image" Target="../media/image6.emf"/><Relationship Id="rId1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667002" y="400694"/>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8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a:t>
            </a:r>
            <a:endParaRPr kumimoji="0" lang="en-US" sz="2800" i="0" u="none" strike="noStrike" kern="1200" cap="none" spc="0" normalizeH="0" baseline="0" noProof="0" dirty="0">
              <a:ln>
                <a:noFill/>
              </a:ln>
              <a:solidFill>
                <a:srgbClr val="0000CC"/>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83820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solidFill>
                  <a:srgbClr val="0000CC"/>
                </a:solidFill>
                <a:latin typeface="Times New Roman" panose="02020603050405020304" pitchFamily="18" charset="0"/>
                <a:cs typeface="Times New Roman" panose="02020603050405020304" pitchFamily="18" charset="0"/>
              </a:rPr>
              <a:t>TRƯỜNG</a:t>
            </a:r>
            <a:r>
              <a:rPr lang="en-US" altLang="en-US" sz="2800" b="1" dirty="0">
                <a:solidFill>
                  <a:srgbClr val="0000CC"/>
                </a:solidFill>
                <a:latin typeface="Times New Roman" panose="02020603050405020304" pitchFamily="18" charset="0"/>
                <a:cs typeface="Times New Roman" panose="02020603050405020304" pitchFamily="18" charset="0"/>
              </a:rPr>
              <a:t> TH</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7"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2"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2024 - 2025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5533529" y="1354975"/>
            <a:ext cx="22098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166783" y="3436594"/>
            <a:ext cx="5912887" cy="1200329"/>
          </a:xfrm>
          <a:prstGeom prst="rect">
            <a:avLst/>
          </a:prstGeom>
          <a:noFill/>
        </p:spPr>
        <p:txBody>
          <a:bodyPr wrap="square" rtlCol="0">
            <a:spAutoFit/>
          </a:bodyPr>
          <a:lstStyle/>
          <a:p>
            <a:pPr algn="just"/>
            <a:r>
              <a:rPr lang="vi-VN" sz="2400" dirty="0">
                <a:latin typeface="Times New Roman" panose="02020603050405020304" pitchFamily="18" charset="0"/>
              </a:rPr>
              <a:t>b) Tủ lạnh: dùng để bảo quản thực phẩm và dự trữ thực phẩm. Nó giữ cho thực phẩm lạnh và ngăn chặn sự hư hỏng.</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5" name="文本框 9">
            <a:extLst>
              <a:ext uri="{FF2B5EF4-FFF2-40B4-BE49-F238E27FC236}">
                <a16:creationId xmlns:a16="http://schemas.microsoft.com/office/drawing/2014/main" id="{08D2BC80-DBD1-3B5F-65B1-30B98C2A3FED}"/>
              </a:ext>
            </a:extLst>
          </p:cNvPr>
          <p:cNvSpPr txBox="1"/>
          <p:nvPr/>
        </p:nvSpPr>
        <p:spPr>
          <a:xfrm>
            <a:off x="183113" y="1112133"/>
            <a:ext cx="5912888" cy="830997"/>
          </a:xfrm>
          <a:prstGeom prst="rect">
            <a:avLst/>
          </a:prstGeom>
          <a:noFill/>
        </p:spPr>
        <p:txBody>
          <a:bodyPr wrap="square" rtlCol="0">
            <a:spAutoFit/>
          </a:bodyPr>
          <a:lstStyle/>
          <a:p>
            <a:pPr algn="just"/>
            <a:r>
              <a:rPr lang="vi-VN" sz="2400" dirty="0">
                <a:latin typeface="Times New Roman" panose="02020603050405020304" pitchFamily="18" charset="0"/>
              </a:rPr>
              <a:t>a) Xe đạp: dùng để di chuyển, đi lại. Xe đạp sẽ giúp chúng ta di chuyển nhanh hơn đi bộ</a:t>
            </a:r>
          </a:p>
        </p:txBody>
      </p:sp>
      <p:pic>
        <p:nvPicPr>
          <p:cNvPr id="7" name="Picture 6">
            <a:extLst>
              <a:ext uri="{FF2B5EF4-FFF2-40B4-BE49-F238E27FC236}">
                <a16:creationId xmlns:a16="http://schemas.microsoft.com/office/drawing/2014/main" id="{9523128D-8F5D-8870-D74D-107AA3BED5CC}"/>
              </a:ext>
            </a:extLst>
          </p:cNvPr>
          <p:cNvPicPr>
            <a:picLocks noChangeAspect="1"/>
          </p:cNvPicPr>
          <p:nvPr/>
        </p:nvPicPr>
        <p:blipFill>
          <a:blip r:embed="rId2"/>
          <a:stretch>
            <a:fillRect/>
          </a:stretch>
        </p:blipFill>
        <p:spPr>
          <a:xfrm>
            <a:off x="6705600" y="914400"/>
            <a:ext cx="4495800" cy="2514600"/>
          </a:xfrm>
          <a:prstGeom prst="rect">
            <a:avLst/>
          </a:prstGeom>
        </p:spPr>
      </p:pic>
      <p:pic>
        <p:nvPicPr>
          <p:cNvPr id="10" name="Picture 9">
            <a:extLst>
              <a:ext uri="{FF2B5EF4-FFF2-40B4-BE49-F238E27FC236}">
                <a16:creationId xmlns:a16="http://schemas.microsoft.com/office/drawing/2014/main" id="{718556C3-B280-3AE7-4EB0-ED5650664145}"/>
              </a:ext>
            </a:extLst>
          </p:cNvPr>
          <p:cNvPicPr>
            <a:picLocks noChangeAspect="1"/>
          </p:cNvPicPr>
          <p:nvPr/>
        </p:nvPicPr>
        <p:blipFill>
          <a:blip r:embed="rId3"/>
          <a:stretch>
            <a:fillRect/>
          </a:stretch>
        </p:blipFill>
        <p:spPr>
          <a:xfrm>
            <a:off x="7162800" y="3581744"/>
            <a:ext cx="4038600" cy="3001288"/>
          </a:xfrm>
          <a:prstGeom prst="rect">
            <a:avLst/>
          </a:prstGeom>
        </p:spPr>
      </p:pic>
    </p:spTree>
    <p:extLst>
      <p:ext uri="{BB962C8B-B14F-4D97-AF65-F5344CB8AC3E}">
        <p14:creationId xmlns:p14="http://schemas.microsoft.com/office/powerpoint/2010/main" val="9405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5715000" cy="1938992"/>
          </a:xfrm>
          <a:prstGeom prst="rect">
            <a:avLst/>
          </a:prstGeom>
          <a:noFill/>
        </p:spPr>
        <p:txBody>
          <a:bodyPr wrap="square" rtlCol="0">
            <a:spAutoFit/>
          </a:bodyPr>
          <a:lstStyle/>
          <a:p>
            <a:pPr algn="just"/>
            <a:r>
              <a:rPr lang="vi-VN" sz="2400" dirty="0">
                <a:latin typeface="Times New Roman" panose="02020603050405020304" pitchFamily="18" charset="0"/>
              </a:rPr>
              <a:t>d) Máy tính điện tử: Máy tính điện tử có vai trò quan trọng trong hầu hết các lĩnh vực của đời sống hiện đại. Nó được sử dụng để xử lý thông tin, lưu trữ dữ liệu, giao tiếp, giải trí và thực hiện nhiều tác vụ khác.</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3" name="文本框 9">
            <a:extLst>
              <a:ext uri="{FF2B5EF4-FFF2-40B4-BE49-F238E27FC236}">
                <a16:creationId xmlns:a16="http://schemas.microsoft.com/office/drawing/2014/main" id="{7345E163-6F43-CB57-9CD0-DDC13DF8D3CD}"/>
              </a:ext>
            </a:extLst>
          </p:cNvPr>
          <p:cNvSpPr txBox="1"/>
          <p:nvPr/>
        </p:nvSpPr>
        <p:spPr>
          <a:xfrm>
            <a:off x="419101" y="3429000"/>
            <a:ext cx="5676900" cy="1938992"/>
          </a:xfrm>
          <a:prstGeom prst="rect">
            <a:avLst/>
          </a:prstGeom>
          <a:noFill/>
        </p:spPr>
        <p:txBody>
          <a:bodyPr wrap="square" rtlCol="0">
            <a:spAutoFit/>
          </a:bodyPr>
          <a:lstStyle/>
          <a:p>
            <a:pPr algn="just"/>
            <a:r>
              <a:rPr lang="vi-VN" sz="2400" dirty="0">
                <a:latin typeface="Times New Roman" panose="02020603050405020304" pitchFamily="18" charset="0"/>
              </a:rPr>
              <a:t>d) Máy tính điện tử: Máy tính điện tử có vai trò quan trọng trong hầu hết các lĩnh vực của đời sống hiện đại. Nó được sử dụng để xử lý thông tin, lưu trữ dữ liệu, giao tiếp, giải trí và thực hiện nhiều tác vụ khác.</a:t>
            </a:r>
          </a:p>
        </p:txBody>
      </p:sp>
      <p:pic>
        <p:nvPicPr>
          <p:cNvPr id="5" name="Picture 4">
            <a:extLst>
              <a:ext uri="{FF2B5EF4-FFF2-40B4-BE49-F238E27FC236}">
                <a16:creationId xmlns:a16="http://schemas.microsoft.com/office/drawing/2014/main" id="{90CE891F-C460-DDEC-4AFD-019634B44779}"/>
              </a:ext>
            </a:extLst>
          </p:cNvPr>
          <p:cNvPicPr>
            <a:picLocks noChangeAspect="1"/>
          </p:cNvPicPr>
          <p:nvPr/>
        </p:nvPicPr>
        <p:blipFill>
          <a:blip r:embed="rId2"/>
          <a:stretch>
            <a:fillRect/>
          </a:stretch>
        </p:blipFill>
        <p:spPr>
          <a:xfrm>
            <a:off x="7315200" y="887284"/>
            <a:ext cx="2772162" cy="2048161"/>
          </a:xfrm>
          <a:prstGeom prst="rect">
            <a:avLst/>
          </a:prstGeom>
        </p:spPr>
      </p:pic>
      <p:pic>
        <p:nvPicPr>
          <p:cNvPr id="7" name="Picture 6">
            <a:extLst>
              <a:ext uri="{FF2B5EF4-FFF2-40B4-BE49-F238E27FC236}">
                <a16:creationId xmlns:a16="http://schemas.microsoft.com/office/drawing/2014/main" id="{3D1B653F-C63D-83A3-5153-3594FC8C643C}"/>
              </a:ext>
            </a:extLst>
          </p:cNvPr>
          <p:cNvPicPr>
            <a:picLocks noChangeAspect="1"/>
          </p:cNvPicPr>
          <p:nvPr/>
        </p:nvPicPr>
        <p:blipFill>
          <a:blip r:embed="rId3"/>
          <a:stretch>
            <a:fillRect/>
          </a:stretch>
        </p:blipFill>
        <p:spPr>
          <a:xfrm>
            <a:off x="7229463" y="3568608"/>
            <a:ext cx="2857899" cy="2029108"/>
          </a:xfrm>
          <a:prstGeom prst="rect">
            <a:avLst/>
          </a:prstGeom>
        </p:spPr>
      </p:pic>
    </p:spTree>
    <p:extLst>
      <p:ext uri="{BB962C8B-B14F-4D97-AF65-F5344CB8AC3E}">
        <p14:creationId xmlns:p14="http://schemas.microsoft.com/office/powerpoint/2010/main" val="290667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5715000" cy="2308324"/>
          </a:xfrm>
          <a:prstGeom prst="rect">
            <a:avLst/>
          </a:prstGeom>
          <a:noFill/>
        </p:spPr>
        <p:txBody>
          <a:bodyPr wrap="square" rtlCol="0">
            <a:spAutoFit/>
          </a:bodyPr>
          <a:lstStyle/>
          <a:p>
            <a:pPr algn="just"/>
            <a:r>
              <a:rPr lang="vi-VN" sz="2400" dirty="0">
                <a:latin typeface="Times New Roman" panose="02020603050405020304" pitchFamily="18" charset="0"/>
              </a:rPr>
              <a:t>e) Máy đóng nút chai: được sử dụng trong quá trình đóng nủ chai trên các loại đồ uống và sản phẩm đóng chai khác. Máy đóng nút chai giúp tăng tốc độ sản xuất, đảm bảo tính đồng nhất và giảm sự tốn kém, tiết kiệm sức lao động của con người.</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3" name="文本框 9">
            <a:extLst>
              <a:ext uri="{FF2B5EF4-FFF2-40B4-BE49-F238E27FC236}">
                <a16:creationId xmlns:a16="http://schemas.microsoft.com/office/drawing/2014/main" id="{6873D24E-07B7-CF49-A614-FE69309BEB36}"/>
              </a:ext>
            </a:extLst>
          </p:cNvPr>
          <p:cNvSpPr txBox="1"/>
          <p:nvPr/>
        </p:nvSpPr>
        <p:spPr>
          <a:xfrm>
            <a:off x="381001" y="3776144"/>
            <a:ext cx="5524500" cy="2308324"/>
          </a:xfrm>
          <a:prstGeom prst="rect">
            <a:avLst/>
          </a:prstGeom>
          <a:noFill/>
        </p:spPr>
        <p:txBody>
          <a:bodyPr wrap="square" rtlCol="0">
            <a:spAutoFit/>
          </a:bodyPr>
          <a:lstStyle/>
          <a:p>
            <a:pPr algn="just"/>
            <a:r>
              <a:rPr lang="vi-VN" sz="2400" dirty="0">
                <a:latin typeface="Times New Roman" panose="02020603050405020304" pitchFamily="18" charset="0"/>
              </a:rPr>
              <a:t>g) Hoa và cây cảnh: có vai trò thẩm mỹ và tạo không gian xanh trong đời sống của con người. Chúng được sử dụng trong trang trí nhà cửa, văn phòng và không gian công cộng để tạo ra một môi trường sống thư thái và tươi mới.</a:t>
            </a:r>
          </a:p>
        </p:txBody>
      </p:sp>
      <p:pic>
        <p:nvPicPr>
          <p:cNvPr id="5" name="Picture 4">
            <a:extLst>
              <a:ext uri="{FF2B5EF4-FFF2-40B4-BE49-F238E27FC236}">
                <a16:creationId xmlns:a16="http://schemas.microsoft.com/office/drawing/2014/main" id="{32BB163D-5B4C-B18C-DDFC-6682E0F0F69E}"/>
              </a:ext>
            </a:extLst>
          </p:cNvPr>
          <p:cNvPicPr>
            <a:picLocks noChangeAspect="1"/>
          </p:cNvPicPr>
          <p:nvPr/>
        </p:nvPicPr>
        <p:blipFill>
          <a:blip r:embed="rId2"/>
          <a:stretch>
            <a:fillRect/>
          </a:stretch>
        </p:blipFill>
        <p:spPr>
          <a:xfrm>
            <a:off x="7010400" y="773531"/>
            <a:ext cx="3805148" cy="2524125"/>
          </a:xfrm>
          <a:prstGeom prst="rect">
            <a:avLst/>
          </a:prstGeom>
        </p:spPr>
      </p:pic>
      <p:pic>
        <p:nvPicPr>
          <p:cNvPr id="7" name="Picture 6">
            <a:extLst>
              <a:ext uri="{FF2B5EF4-FFF2-40B4-BE49-F238E27FC236}">
                <a16:creationId xmlns:a16="http://schemas.microsoft.com/office/drawing/2014/main" id="{679B91FA-E639-B621-7DFA-923CADAE8A27}"/>
              </a:ext>
            </a:extLst>
          </p:cNvPr>
          <p:cNvPicPr>
            <a:picLocks noChangeAspect="1"/>
          </p:cNvPicPr>
          <p:nvPr/>
        </p:nvPicPr>
        <p:blipFill>
          <a:blip r:embed="rId3"/>
          <a:stretch>
            <a:fillRect/>
          </a:stretch>
        </p:blipFill>
        <p:spPr>
          <a:xfrm>
            <a:off x="7000874" y="3441114"/>
            <a:ext cx="3805148" cy="2883486"/>
          </a:xfrm>
          <a:prstGeom prst="rect">
            <a:avLst/>
          </a:prstGeom>
        </p:spPr>
      </p:pic>
    </p:spTree>
    <p:extLst>
      <p:ext uri="{BB962C8B-B14F-4D97-AF65-F5344CB8AC3E}">
        <p14:creationId xmlns:p14="http://schemas.microsoft.com/office/powerpoint/2010/main" val="360939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9677399" cy="1384995"/>
          </a:xfrm>
          <a:prstGeom prst="rect">
            <a:avLst/>
          </a:prstGeom>
          <a:solidFill>
            <a:schemeClr val="accent6">
              <a:lumMod val="60000"/>
              <a:lumOff val="40000"/>
            </a:schemeClr>
          </a:solidFill>
        </p:spPr>
        <p:txBody>
          <a:bodyPr wrap="square" rtlCol="0">
            <a:spAutoFit/>
          </a:bodyPr>
          <a:lstStyle/>
          <a:p>
            <a:pPr algn="just"/>
            <a:r>
              <a:rPr lang="vi-VN" sz="2800" b="1" dirty="0">
                <a:latin typeface="Times New Roman" panose="02020603050405020304" pitchFamily="18" charset="0"/>
              </a:rPr>
              <a:t>Kể tên một số sản phẩm công nghệ trong đời sống phù hợp với mô tả về vai trò của sản phẩm công nghệ trong các thẻ thông tin dưới đây.</a:t>
            </a:r>
            <a:endParaRPr lang="en-US" sz="40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pic>
        <p:nvPicPr>
          <p:cNvPr id="5" name="Picture 4">
            <a:extLst>
              <a:ext uri="{FF2B5EF4-FFF2-40B4-BE49-F238E27FC236}">
                <a16:creationId xmlns:a16="http://schemas.microsoft.com/office/drawing/2014/main" id="{AB600DE5-805C-3A92-498D-26E65AB5086A}"/>
              </a:ext>
            </a:extLst>
          </p:cNvPr>
          <p:cNvPicPr>
            <a:picLocks noChangeAspect="1"/>
          </p:cNvPicPr>
          <p:nvPr/>
        </p:nvPicPr>
        <p:blipFill>
          <a:blip r:embed="rId2"/>
          <a:stretch>
            <a:fillRect/>
          </a:stretch>
        </p:blipFill>
        <p:spPr>
          <a:xfrm>
            <a:off x="466368" y="2544103"/>
            <a:ext cx="11259263" cy="4343400"/>
          </a:xfrm>
          <a:prstGeom prst="rect">
            <a:avLst/>
          </a:prstGeom>
        </p:spPr>
      </p:pic>
      <p:pic>
        <p:nvPicPr>
          <p:cNvPr id="3" name="Picture 2">
            <a:extLst>
              <a:ext uri="{FF2B5EF4-FFF2-40B4-BE49-F238E27FC236}">
                <a16:creationId xmlns:a16="http://schemas.microsoft.com/office/drawing/2014/main" id="{93ED03EF-EFDA-0516-18A3-C9237AAD219D}"/>
              </a:ext>
            </a:extLst>
          </p:cNvPr>
          <p:cNvPicPr>
            <a:picLocks noChangeAspect="1"/>
          </p:cNvPicPr>
          <p:nvPr/>
        </p:nvPicPr>
        <p:blipFill rotWithShape="1">
          <a:blip r:embed="rId3"/>
          <a:srcRect b="31969"/>
          <a:stretch/>
        </p:blipFill>
        <p:spPr>
          <a:xfrm>
            <a:off x="10058399" y="554361"/>
            <a:ext cx="2139287" cy="1384994"/>
          </a:xfrm>
          <a:prstGeom prst="rect">
            <a:avLst/>
          </a:prstGeom>
        </p:spPr>
      </p:pic>
      <p:sp>
        <p:nvSpPr>
          <p:cNvPr id="4" name="文本框 9">
            <a:extLst>
              <a:ext uri="{FF2B5EF4-FFF2-40B4-BE49-F238E27FC236}">
                <a16:creationId xmlns:a16="http://schemas.microsoft.com/office/drawing/2014/main" id="{7566B683-F7CC-E6D0-92FE-EDE463EB6D8A}"/>
              </a:ext>
            </a:extLst>
          </p:cNvPr>
          <p:cNvSpPr txBox="1"/>
          <p:nvPr/>
        </p:nvSpPr>
        <p:spPr>
          <a:xfrm>
            <a:off x="10433341" y="1880588"/>
            <a:ext cx="1606259" cy="523220"/>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rPr>
              <a:t>NHÓM 6</a:t>
            </a:r>
            <a:endParaRPr lang="en-US"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194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cstate="print">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cstate="print">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cstate="print">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cstate="print">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cstate="print">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cstate="print">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cstate="print">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cstate="print">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85381"/>
            <a:ext cx="5578475" cy="750946"/>
          </a:xfrm>
          <a:prstGeom prst="rect">
            <a:avLst/>
          </a:prstGeom>
        </p:spPr>
      </p:pic>
    </p:spTree>
    <p:extLst>
      <p:ext uri="{BB962C8B-B14F-4D97-AF65-F5344CB8AC3E}">
        <p14:creationId xmlns:p14="http://schemas.microsoft.com/office/powerpoint/2010/main" val="220674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graphicFrame>
        <p:nvGraphicFramePr>
          <p:cNvPr id="6" name="Table 5">
            <a:extLst>
              <a:ext uri="{FF2B5EF4-FFF2-40B4-BE49-F238E27FC236}">
                <a16:creationId xmlns:a16="http://schemas.microsoft.com/office/drawing/2014/main" id="{B7654DD4-6F6C-E2AA-F6A1-6D559C7C4E3E}"/>
              </a:ext>
            </a:extLst>
          </p:cNvPr>
          <p:cNvGraphicFramePr>
            <a:graphicFrameLocks noGrp="1"/>
          </p:cNvGraphicFramePr>
          <p:nvPr>
            <p:extLst>
              <p:ext uri="{D42A27DB-BD31-4B8C-83A1-F6EECF244321}">
                <p14:modId xmlns:p14="http://schemas.microsoft.com/office/powerpoint/2010/main" val="1620473198"/>
              </p:ext>
            </p:extLst>
          </p:nvPr>
        </p:nvGraphicFramePr>
        <p:xfrm>
          <a:off x="466369" y="1293726"/>
          <a:ext cx="11259262" cy="5074920"/>
        </p:xfrm>
        <a:graphic>
          <a:graphicData uri="http://schemas.openxmlformats.org/drawingml/2006/table">
            <a:tbl>
              <a:tblPr/>
              <a:tblGrid>
                <a:gridCol w="5629631">
                  <a:extLst>
                    <a:ext uri="{9D8B030D-6E8A-4147-A177-3AD203B41FA5}">
                      <a16:colId xmlns:a16="http://schemas.microsoft.com/office/drawing/2014/main" val="755269127"/>
                    </a:ext>
                  </a:extLst>
                </a:gridCol>
                <a:gridCol w="5629631">
                  <a:extLst>
                    <a:ext uri="{9D8B030D-6E8A-4147-A177-3AD203B41FA5}">
                      <a16:colId xmlns:a16="http://schemas.microsoft.com/office/drawing/2014/main" val="3979506034"/>
                    </a:ext>
                  </a:extLst>
                </a:gridCol>
              </a:tblGrid>
              <a:tr h="295044">
                <a:tc>
                  <a:txBody>
                    <a:bodyPr/>
                    <a:lstStyle/>
                    <a:p>
                      <a:pPr fontAlgn="t"/>
                      <a:r>
                        <a:rPr lang="en-US" sz="2800" b="1" dirty="0">
                          <a:solidFill>
                            <a:srgbClr val="0000CC"/>
                          </a:solidFill>
                          <a:effectLst/>
                          <a:latin typeface="Times New Roman" panose="02020603050405020304" pitchFamily="18" charset="0"/>
                        </a:rPr>
                        <a:t>Vai </a:t>
                      </a:r>
                      <a:r>
                        <a:rPr lang="en-US" sz="2800" b="1" dirty="0" err="1">
                          <a:solidFill>
                            <a:srgbClr val="0000CC"/>
                          </a:solidFill>
                          <a:effectLst/>
                          <a:latin typeface="Times New Roman" panose="02020603050405020304" pitchFamily="18" charset="0"/>
                        </a:rPr>
                        <a:t>trò</a:t>
                      </a:r>
                      <a:endParaRPr lang="en-US" sz="2800" b="1" dirty="0">
                        <a:solidFill>
                          <a:srgbClr val="0000CC"/>
                        </a:solidFill>
                        <a:effectLst/>
                        <a:latin typeface="Times New Roman" panose="02020603050405020304" pitchFamily="18" charset="0"/>
                      </a:endParaRPr>
                    </a:p>
                  </a:txBody>
                  <a:tcPr marL="47625" marR="47625" marT="47625" marB="47625">
                    <a:lnL w="12700" cap="flat" cmpd="sng" algn="ctr">
                      <a:solidFill>
                        <a:srgbClr val="607200"/>
                      </a:solidFill>
                      <a:prstDash val="solid"/>
                      <a:round/>
                      <a:headEnd type="none" w="med" len="med"/>
                      <a:tailEnd type="none" w="med" len="med"/>
                    </a:lnL>
                    <a:lnR w="12700" cap="flat" cmpd="sng" algn="ctr">
                      <a:solidFill>
                        <a:srgbClr val="607200"/>
                      </a:solidFill>
                      <a:prstDash val="solid"/>
                      <a:round/>
                      <a:headEnd type="none" w="med" len="med"/>
                      <a:tailEnd type="none" w="med" len="med"/>
                    </a:lnR>
                    <a:lnT w="12700" cap="flat" cmpd="sng" algn="ctr">
                      <a:solidFill>
                        <a:srgbClr val="607200"/>
                      </a:solidFill>
                      <a:prstDash val="solid"/>
                      <a:round/>
                      <a:headEnd type="none" w="med" len="med"/>
                      <a:tailEnd type="none" w="med" len="med"/>
                    </a:lnT>
                    <a:lnB w="12700" cap="flat" cmpd="sng" algn="ctr">
                      <a:solidFill>
                        <a:srgbClr val="C07300"/>
                      </a:solidFill>
                      <a:prstDash val="solid"/>
                      <a:round/>
                      <a:headEnd type="none" w="med" len="med"/>
                      <a:tailEnd type="none" w="med" len="med"/>
                    </a:lnB>
                    <a:solidFill>
                      <a:schemeClr val="accent4">
                        <a:lumMod val="40000"/>
                        <a:lumOff val="60000"/>
                      </a:schemeClr>
                    </a:solidFill>
                  </a:tcPr>
                </a:tc>
                <a:tc>
                  <a:txBody>
                    <a:bodyPr/>
                    <a:lstStyle/>
                    <a:p>
                      <a:pPr fontAlgn="t"/>
                      <a:r>
                        <a:rPr lang="en-US" sz="2800" b="1" dirty="0" err="1">
                          <a:solidFill>
                            <a:srgbClr val="0000CC"/>
                          </a:solidFill>
                          <a:effectLst/>
                          <a:latin typeface="Times New Roman" panose="02020603050405020304" pitchFamily="18" charset="0"/>
                        </a:rPr>
                        <a:t>Một</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số</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sản</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phẩm</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công</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nghệ</a:t>
                      </a:r>
                      <a:endParaRPr lang="en-US" sz="2800" b="1" dirty="0">
                        <a:solidFill>
                          <a:srgbClr val="0000CC"/>
                        </a:solidFill>
                        <a:effectLst/>
                        <a:latin typeface="Times New Roman" panose="02020603050405020304" pitchFamily="18" charset="0"/>
                      </a:endParaRPr>
                    </a:p>
                  </a:txBody>
                  <a:tcPr marL="47625" marR="47625" marT="47625" marB="47625">
                    <a:lnL w="12700" cap="flat" cmpd="sng" algn="ctr">
                      <a:solidFill>
                        <a:srgbClr val="607200"/>
                      </a:solidFill>
                      <a:prstDash val="solid"/>
                      <a:round/>
                      <a:headEnd type="none" w="med" len="med"/>
                      <a:tailEnd type="none" w="med" len="med"/>
                    </a:lnL>
                    <a:lnR w="12700" cap="flat" cmpd="sng" algn="ctr">
                      <a:solidFill>
                        <a:srgbClr val="607200"/>
                      </a:solidFill>
                      <a:prstDash val="solid"/>
                      <a:round/>
                      <a:headEnd type="none" w="med" len="med"/>
                      <a:tailEnd type="none" w="med" len="med"/>
                    </a:lnR>
                    <a:lnT w="12700" cap="flat" cmpd="sng" algn="ctr">
                      <a:solidFill>
                        <a:srgbClr val="607200"/>
                      </a:solidFill>
                      <a:prstDash val="solid"/>
                      <a:round/>
                      <a:headEnd type="none" w="med" len="med"/>
                      <a:tailEnd type="none" w="med" len="med"/>
                    </a:lnT>
                    <a:lnB w="12700" cap="flat" cmpd="sng" algn="ctr">
                      <a:solidFill>
                        <a:srgbClr val="C073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641820955"/>
                  </a:ext>
                </a:extLst>
              </a:tr>
              <a:tr h="1443815">
                <a:tc>
                  <a:txBody>
                    <a:bodyPr/>
                    <a:lstStyle/>
                    <a:p>
                      <a:pPr fontAlgn="t"/>
                      <a:r>
                        <a:rPr lang="vi-VN" sz="2800" dirty="0">
                          <a:effectLst/>
                          <a:latin typeface="Times New Roman" panose="02020603050405020304" pitchFamily="18" charset="0"/>
                        </a:rPr>
                        <a:t>Đáp ứng nhu cầu ăn ở, đi lại, giải trí của con người</a:t>
                      </a: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C07300"/>
                      </a:solidFill>
                      <a:prstDash val="solid"/>
                      <a:round/>
                      <a:headEnd type="none" w="med" len="med"/>
                      <a:tailEnd type="none" w="med" len="med"/>
                    </a:lnB>
                  </a:tcPr>
                </a:tc>
                <a:tc>
                  <a:txBody>
                    <a:bodyPr/>
                    <a:lstStyle/>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rút</a:t>
                      </a:r>
                      <a:r>
                        <a:rPr lang="en-US" sz="2800" dirty="0">
                          <a:effectLst/>
                          <a:latin typeface="Times New Roman" panose="02020603050405020304" pitchFamily="18" charset="0"/>
                        </a:rPr>
                        <a:t> </a:t>
                      </a:r>
                      <a:r>
                        <a:rPr lang="en-US" sz="2800" dirty="0" err="1">
                          <a:effectLst/>
                          <a:latin typeface="Times New Roman" panose="02020603050405020304" pitchFamily="18" charset="0"/>
                        </a:rPr>
                        <a:t>tiền</a:t>
                      </a:r>
                      <a:r>
                        <a:rPr lang="en-US" sz="2800" dirty="0">
                          <a:effectLst/>
                          <a:latin typeface="Times New Roman" panose="02020603050405020304" pitchFamily="18" charset="0"/>
                        </a:rPr>
                        <a:t> ATM</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Điện</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thoại</a:t>
                      </a:r>
                      <a:r>
                        <a:rPr lang="en-US" sz="2800" dirty="0">
                          <a:effectLst/>
                          <a:latin typeface="Times New Roman" panose="02020603050405020304" pitchFamily="18" charset="0"/>
                        </a:rPr>
                        <a:t>  </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TiVi</a:t>
                      </a:r>
                      <a:r>
                        <a:rPr lang="en-US" sz="2800" dirty="0">
                          <a:effectLst/>
                          <a:latin typeface="Times New Roman" panose="02020603050405020304" pitchFamily="18" charset="0"/>
                        </a:rPr>
                        <a:t>  </a:t>
                      </a:r>
                    </a:p>
                    <a:p>
                      <a:pPr fontAlgn="t"/>
                      <a:r>
                        <a:rPr lang="en-US" sz="2800" dirty="0">
                          <a:effectLst/>
                          <a:latin typeface="Times New Roman" panose="02020603050405020304" pitchFamily="18" charset="0"/>
                        </a:rPr>
                        <a:t> - Ô </a:t>
                      </a:r>
                      <a:r>
                        <a:rPr lang="en-US" sz="2800" dirty="0" err="1">
                          <a:effectLst/>
                          <a:latin typeface="Times New Roman" panose="02020603050405020304" pitchFamily="18" charset="0"/>
                        </a:rPr>
                        <a:t>tô</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C07300"/>
                      </a:solidFill>
                      <a:prstDash val="solid"/>
                      <a:round/>
                      <a:headEnd type="none" w="med" len="med"/>
                      <a:tailEnd type="none" w="med" len="med"/>
                    </a:lnB>
                  </a:tcPr>
                </a:tc>
                <a:extLst>
                  <a:ext uri="{0D108BD9-81ED-4DB2-BD59-A6C34878D82A}">
                    <a16:rowId xmlns:a16="http://schemas.microsoft.com/office/drawing/2014/main" val="4225607259"/>
                  </a:ext>
                </a:extLst>
              </a:tr>
              <a:tr h="1111691">
                <a:tc>
                  <a:txBody>
                    <a:bodyPr/>
                    <a:lstStyle/>
                    <a:p>
                      <a:pPr fontAlgn="t"/>
                      <a:r>
                        <a:rPr lang="en-US" sz="2800" dirty="0" err="1">
                          <a:effectLst/>
                          <a:latin typeface="Times New Roman" panose="02020603050405020304" pitchFamily="18" charset="0"/>
                        </a:rPr>
                        <a:t>Giúp</a:t>
                      </a:r>
                      <a:r>
                        <a:rPr lang="en-US" sz="2800" dirty="0">
                          <a:effectLst/>
                          <a:latin typeface="Times New Roman" panose="02020603050405020304" pitchFamily="18" charset="0"/>
                        </a:rPr>
                        <a:t> </a:t>
                      </a:r>
                      <a:r>
                        <a:rPr lang="en-US" sz="2800" dirty="0" err="1">
                          <a:effectLst/>
                          <a:latin typeface="Times New Roman" panose="02020603050405020304" pitchFamily="18" charset="0"/>
                        </a:rPr>
                        <a:t>tăng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năng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suất</a:t>
                      </a:r>
                      <a:r>
                        <a:rPr lang="en-US" sz="2800" dirty="0">
                          <a:effectLst/>
                          <a:latin typeface="Times New Roman" panose="02020603050405020304" pitchFamily="18" charset="0"/>
                        </a:rPr>
                        <a:t> </a:t>
                      </a:r>
                      <a:r>
                        <a:rPr lang="en-US" sz="2800" dirty="0" err="1">
                          <a:effectLst/>
                          <a:latin typeface="Times New Roman" panose="02020603050405020304" pitchFamily="18" charset="0"/>
                        </a:rPr>
                        <a:t>lao</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động</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tc>
                  <a:txBody>
                    <a:bodyPr/>
                    <a:lstStyle/>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cày</a:t>
                      </a:r>
                      <a:r>
                        <a:rPr lang="en-US" sz="2800" dirty="0">
                          <a:effectLst/>
                          <a:latin typeface="Times New Roman" panose="02020603050405020304" pitchFamily="18" charset="0"/>
                        </a:rPr>
                        <a:t>,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đóng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nắp</a:t>
                      </a:r>
                      <a:r>
                        <a:rPr lang="en-US" sz="2800" dirty="0">
                          <a:effectLst/>
                          <a:latin typeface="Times New Roman" panose="02020603050405020304" pitchFamily="18" charset="0"/>
                        </a:rPr>
                        <a:t> chai  </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gọt</a:t>
                      </a:r>
                      <a:r>
                        <a:rPr lang="en-US" sz="2800" dirty="0">
                          <a:effectLst/>
                          <a:latin typeface="Times New Roman" panose="02020603050405020304" pitchFamily="18" charset="0"/>
                        </a:rPr>
                        <a:t> </a:t>
                      </a:r>
                      <a:r>
                        <a:rPr lang="en-US" sz="2800" dirty="0" err="1">
                          <a:effectLst/>
                          <a:latin typeface="Times New Roman" panose="02020603050405020304" pitchFamily="18" charset="0"/>
                        </a:rPr>
                        <a:t>vỏ</a:t>
                      </a:r>
                      <a:r>
                        <a:rPr lang="en-US" sz="2800" dirty="0">
                          <a:effectLst/>
                          <a:latin typeface="Times New Roman" panose="02020603050405020304" pitchFamily="18" charset="0"/>
                        </a:rPr>
                        <a:t> </a:t>
                      </a:r>
                      <a:r>
                        <a:rPr lang="en-US" sz="2800" dirty="0" err="1">
                          <a:effectLst/>
                          <a:latin typeface="Times New Roman" panose="02020603050405020304" pitchFamily="18" charset="0"/>
                        </a:rPr>
                        <a:t>trái</a:t>
                      </a:r>
                      <a:r>
                        <a:rPr lang="en-US" sz="2800" dirty="0">
                          <a:effectLst/>
                          <a:latin typeface="Times New Roman" panose="02020603050405020304" pitchFamily="18" charset="0"/>
                        </a:rPr>
                        <a:t> </a:t>
                      </a:r>
                      <a:r>
                        <a:rPr lang="en-US" sz="2800" dirty="0" err="1">
                          <a:effectLst/>
                          <a:latin typeface="Times New Roman" panose="02020603050405020304" pitchFamily="18" charset="0"/>
                        </a:rPr>
                        <a:t>cây</a:t>
                      </a:r>
                      <a:endParaRPr lang="en-US" sz="2800" dirty="0">
                        <a:effectLst/>
                        <a:latin typeface="Times New Roman" panose="02020603050405020304" pitchFamily="18" charset="0"/>
                      </a:endParaRP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đóng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hộp</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extLst>
                  <a:ext uri="{0D108BD9-81ED-4DB2-BD59-A6C34878D82A}">
                    <a16:rowId xmlns:a16="http://schemas.microsoft.com/office/drawing/2014/main" val="3773700607"/>
                  </a:ext>
                </a:extLst>
              </a:tr>
              <a:tr h="1111691">
                <a:tc>
                  <a:txBody>
                    <a:bodyPr/>
                    <a:lstStyle/>
                    <a:p>
                      <a:pPr fontAlgn="t"/>
                      <a:r>
                        <a:rPr lang="vi-VN" sz="2800" dirty="0">
                          <a:effectLst/>
                          <a:latin typeface="Times New Roman" panose="02020603050405020304" pitchFamily="18" charset="0"/>
                        </a:rPr>
                        <a:t>Giúp cải thiện môi trường</a:t>
                      </a:r>
                    </a:p>
                  </a:txBody>
                  <a:tcPr marL="47625" marR="47625" marT="47625" marB="47625">
                    <a:lnL w="12700" cap="flat" cmpd="sng" algn="ctr">
                      <a:solidFill>
                        <a:srgbClr val="007900"/>
                      </a:solidFill>
                      <a:prstDash val="solid"/>
                      <a:round/>
                      <a:headEnd type="none" w="med" len="med"/>
                      <a:tailEnd type="none" w="med" len="med"/>
                    </a:lnL>
                    <a:lnR w="12700" cap="flat" cmpd="sng" algn="ctr">
                      <a:solidFill>
                        <a:srgbClr val="007900"/>
                      </a:solidFill>
                      <a:prstDash val="solid"/>
                      <a:round/>
                      <a:headEnd type="none" w="med" len="med"/>
                      <a:tailEnd type="none" w="med" len="med"/>
                    </a:lnR>
                    <a:lnT w="12700" cap="flat" cmpd="sng" algn="ctr">
                      <a:solidFill>
                        <a:srgbClr val="0079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tc>
                  <a:txBody>
                    <a:bodyPr/>
                    <a:lstStyle/>
                    <a:p>
                      <a:pPr fontAlgn="t"/>
                      <a:r>
                        <a:rPr lang="vi-VN" sz="2800" dirty="0">
                          <a:effectLst/>
                          <a:latin typeface="Times New Roman" panose="02020603050405020304" pitchFamily="18" charset="0"/>
                        </a:rPr>
                        <a:t> - Máy phân huỷ rác</a:t>
                      </a:r>
                    </a:p>
                    <a:p>
                      <a:pPr fontAlgn="t"/>
                      <a:r>
                        <a:rPr lang="vi-VN" sz="2800" dirty="0">
                          <a:effectLst/>
                          <a:latin typeface="Times New Roman" panose="02020603050405020304" pitchFamily="18" charset="0"/>
                        </a:rPr>
                        <a:t> - Robot thu gom rác thải</a:t>
                      </a:r>
                    </a:p>
                    <a:p>
                      <a:pPr fontAlgn="t"/>
                      <a:r>
                        <a:rPr lang="vi-VN" sz="2800" dirty="0">
                          <a:effectLst/>
                        </a:rPr>
                        <a:t> - Máy xử lí nước thải.</a:t>
                      </a:r>
                    </a:p>
                  </a:txBody>
                  <a:tcPr marL="47625" marR="47625" marT="47625" marB="47625">
                    <a:lnL w="12700" cap="flat" cmpd="sng" algn="ctr">
                      <a:solidFill>
                        <a:srgbClr val="007900"/>
                      </a:solidFill>
                      <a:prstDash val="solid"/>
                      <a:round/>
                      <a:headEnd type="none" w="med" len="med"/>
                      <a:tailEnd type="none" w="med" len="med"/>
                    </a:lnL>
                    <a:lnR w="12700" cap="flat" cmpd="sng" algn="ctr">
                      <a:solidFill>
                        <a:srgbClr val="007900"/>
                      </a:solidFill>
                      <a:prstDash val="solid"/>
                      <a:round/>
                      <a:headEnd type="none" w="med" len="med"/>
                      <a:tailEnd type="none" w="med" len="med"/>
                    </a:lnR>
                    <a:lnT w="12700" cap="flat" cmpd="sng" algn="ctr">
                      <a:solidFill>
                        <a:srgbClr val="0079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extLst>
                  <a:ext uri="{0D108BD9-81ED-4DB2-BD59-A6C34878D82A}">
                    <a16:rowId xmlns:a16="http://schemas.microsoft.com/office/drawing/2014/main" val="1040370542"/>
                  </a:ext>
                </a:extLst>
              </a:tr>
            </a:tbl>
          </a:graphicData>
        </a:graphic>
      </p:graphicFrame>
      <p:sp>
        <p:nvSpPr>
          <p:cNvPr id="7" name="Rectangle 1">
            <a:extLst>
              <a:ext uri="{FF2B5EF4-FFF2-40B4-BE49-F238E27FC236}">
                <a16:creationId xmlns:a16="http://schemas.microsoft.com/office/drawing/2014/main" id="{05FF10E1-073A-2E5B-5413-56B008856E8F}"/>
              </a:ext>
            </a:extLst>
          </p:cNvPr>
          <p:cNvSpPr>
            <a:spLocks noChangeArrowheads="1"/>
          </p:cNvSpPr>
          <p:nvPr/>
        </p:nvSpPr>
        <p:spPr bwMode="auto">
          <a:xfrm>
            <a:off x="533399" y="1784894"/>
            <a:ext cx="139244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Times New Roman" panose="02020603050405020304" pitchFamily="18" charset="0"/>
              </a:rPr>
            </a:br>
            <a:br>
              <a:rPr kumimoji="0" lang="en-US" altLang="en-US" sz="1800" b="0" i="0" u="none" strike="noStrike" cap="none" normalizeH="0" baseline="0" dirty="0">
                <a:ln>
                  <a:noFill/>
                </a:ln>
                <a:solidFill>
                  <a:schemeClr val="tx1"/>
                </a:solidFill>
                <a:effectLst/>
                <a:latin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343365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1069" t="2602" r="448" b="5138"/>
          <a:stretch/>
        </p:blipFill>
        <p:spPr>
          <a:xfrm>
            <a:off x="-1" y="0"/>
            <a:ext cx="12192001" cy="6858000"/>
          </a:xfrm>
          <a:prstGeom prst="rect">
            <a:avLst/>
          </a:prstGeom>
        </p:spPr>
      </p:pic>
      <p:pic>
        <p:nvPicPr>
          <p:cNvPr id="3" name="图片 2"/>
          <p:cNvPicPr>
            <a:picLocks noChangeAspect="1"/>
          </p:cNvPicPr>
          <p:nvPr/>
        </p:nvPicPr>
        <p:blipFill>
          <a:blip r:embed="rId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7"/>
          <a:stretch>
            <a:fillRect/>
          </a:stretch>
        </p:blipFill>
        <p:spPr>
          <a:xfrm>
            <a:off x="-832153" y="4228215"/>
            <a:ext cx="13279964" cy="1990844"/>
          </a:xfrm>
          <a:prstGeom prst="rect">
            <a:avLst/>
          </a:prstGeom>
        </p:spPr>
      </p:pic>
      <p:pic>
        <p:nvPicPr>
          <p:cNvPr id="6" name="图片 5"/>
          <p:cNvPicPr>
            <a:picLocks noChangeAspect="1"/>
          </p:cNvPicPr>
          <p:nvPr/>
        </p:nvPicPr>
        <p:blipFill>
          <a:blip r:embed="rId8"/>
          <a:stretch>
            <a:fillRect/>
          </a:stretch>
        </p:blipFill>
        <p:spPr>
          <a:xfrm>
            <a:off x="-581574" y="5124418"/>
            <a:ext cx="13107348" cy="1852751"/>
          </a:xfrm>
          <a:prstGeom prst="rect">
            <a:avLst/>
          </a:prstGeom>
        </p:spPr>
      </p:pic>
      <p:pic>
        <p:nvPicPr>
          <p:cNvPr id="7" name="图片 6"/>
          <p:cNvPicPr>
            <a:picLocks noChangeAspect="1"/>
          </p:cNvPicPr>
          <p:nvPr/>
        </p:nvPicPr>
        <p:blipFill>
          <a:blip r:embed="rId9"/>
          <a:stretch>
            <a:fillRect/>
          </a:stretch>
        </p:blipFill>
        <p:spPr>
          <a:xfrm>
            <a:off x="2150307" y="3674657"/>
            <a:ext cx="3901133" cy="3153128"/>
          </a:xfrm>
          <a:prstGeom prst="rect">
            <a:avLst/>
          </a:prstGeom>
        </p:spPr>
      </p:pic>
      <p:pic>
        <p:nvPicPr>
          <p:cNvPr id="8" name="图片 7"/>
          <p:cNvPicPr>
            <a:picLocks noChangeAspect="1"/>
          </p:cNvPicPr>
          <p:nvPr/>
        </p:nvPicPr>
        <p:blipFill>
          <a:blip r:embed="rId10"/>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grpSp>
        <p:pic>
          <p:nvPicPr>
            <p:cNvPr id="11" name="图片 10"/>
            <p:cNvPicPr>
              <a:picLocks noChangeAspect="1"/>
            </p:cNvPicPr>
            <p:nvPr/>
          </p:nvPicPr>
          <p:blipFill>
            <a:blip r:embed="rId11"/>
            <a:stretch>
              <a:fillRect/>
            </a:stretch>
          </p:blipFill>
          <p:spPr>
            <a:xfrm>
              <a:off x="-5737225" y="6362278"/>
              <a:ext cx="22275002" cy="10586251"/>
            </a:xfrm>
            <a:prstGeom prst="rect">
              <a:avLst/>
            </a:prstGeom>
          </p:spPr>
        </p:pic>
      </p:grpSp>
      <p:pic>
        <p:nvPicPr>
          <p:cNvPr id="14"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15" name="图片 19"/>
          <p:cNvPicPr>
            <a:picLocks noChangeAspect="1"/>
          </p:cNvPicPr>
          <p:nvPr/>
        </p:nvPicPr>
        <p:blipFill>
          <a:blip r:embed="rId13"/>
          <a:stretch>
            <a:fillRect/>
          </a:stretch>
        </p:blipFill>
        <p:spPr>
          <a:xfrm>
            <a:off x="4003666" y="1377670"/>
            <a:ext cx="1796529" cy="861493"/>
          </a:xfrm>
          <a:prstGeom prst="rect">
            <a:avLst/>
          </a:prstGeom>
        </p:spPr>
      </p:pic>
      <p:pic>
        <p:nvPicPr>
          <p:cNvPr id="16" name="图片 20"/>
          <p:cNvPicPr>
            <a:picLocks noChangeAspect="1"/>
          </p:cNvPicPr>
          <p:nvPr/>
        </p:nvPicPr>
        <p:blipFill rotWithShape="1">
          <a:blip r:embed="rId14"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17" name="图片 22"/>
          <p:cNvPicPr>
            <a:picLocks noChangeAspect="1"/>
          </p:cNvPicPr>
          <p:nvPr/>
        </p:nvPicPr>
        <p:blipFill rotWithShape="1">
          <a:blip r:embed="rId15"/>
          <a:srcRect b="57274"/>
          <a:stretch/>
        </p:blipFill>
        <p:spPr>
          <a:xfrm>
            <a:off x="-118672" y="6061472"/>
            <a:ext cx="12566483" cy="796528"/>
          </a:xfrm>
          <a:prstGeom prst="rect">
            <a:avLst/>
          </a:prstGeom>
        </p:spPr>
      </p:pic>
      <p:sp>
        <p:nvSpPr>
          <p:cNvPr id="19" name="TextBox 18">
            <a:extLst>
              <a:ext uri="{FF2B5EF4-FFF2-40B4-BE49-F238E27FC236}">
                <a16:creationId xmlns:a16="http://schemas.microsoft.com/office/drawing/2014/main" id="{B3645A2A-6877-FBB9-D744-3088D7006861}"/>
              </a:ext>
            </a:extLst>
          </p:cNvPr>
          <p:cNvSpPr txBox="1"/>
          <p:nvPr/>
        </p:nvSpPr>
        <p:spPr>
          <a:xfrm>
            <a:off x="5740869" y="2143135"/>
            <a:ext cx="4275097" cy="830997"/>
          </a:xfrm>
          <a:prstGeom prst="rect">
            <a:avLst/>
          </a:prstGeom>
          <a:noFill/>
        </p:spPr>
        <p:txBody>
          <a:bodyPr wrap="square" rtlCol="0">
            <a:spAutoFit/>
          </a:bodyPr>
          <a:lstStyle/>
          <a:p>
            <a:r>
              <a:rPr lang="en-US" sz="4800" b="1" dirty="0">
                <a:solidFill>
                  <a:srgbClr val="0000CC"/>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6448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10" dur="2000" fill="hold"/>
                                        <p:tgtEl>
                                          <p:spTgt spid="7"/>
                                        </p:tgtEl>
                                        <p:attrNameLst>
                                          <p:attrName>ppt_x</p:attrName>
                                          <p:attrName>ppt_y</p:attrName>
                                        </p:attrNameLst>
                                      </p:cBhvr>
                                      <p:rCtr x="-39097" y="-10525"/>
                                    </p:animMotion>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3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500"/>
                            </p:stCondLst>
                            <p:childTnLst>
                              <p:par>
                                <p:cTn id="35" presetID="8" presetClass="emph" presetSubtype="0" fill="hold" nodeType="afterEffect">
                                  <p:stCondLst>
                                    <p:cond delay="0"/>
                                  </p:stCondLst>
                                  <p:childTnLst>
                                    <p:animRot by="21600000">
                                      <p:cBhvr>
                                        <p:cTn id="36" dur="2000" fill="hold"/>
                                        <p:tgtEl>
                                          <p:spTgt spid="14"/>
                                        </p:tgtEl>
                                        <p:attrNameLst>
                                          <p:attrName>r</p:attrName>
                                        </p:attrNameLst>
                                      </p:cBhvr>
                                    </p:animRot>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6500"/>
                            </p:stCondLst>
                            <p:childTnLst>
                              <p:par>
                                <p:cTn id="43" presetID="10"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7000"/>
                            </p:stCondLst>
                            <p:childTnLst>
                              <p:par>
                                <p:cTn id="47" presetID="0" presetClass="path" presetSubtype="0" accel="50000" decel="50000" fill="hold" nodeType="after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8" dur="2000" fill="hold"/>
                                        <p:tgtEl>
                                          <p:spTgt spid="16"/>
                                        </p:tgtEl>
                                        <p:attrNameLst>
                                          <p:attrName>ppt_x</p:attrName>
                                          <p:attrName>ppt_y</p:attrName>
                                        </p:attrNameLst>
                                      </p:cBhvr>
                                      <p:rCtr x="-17031" y="-28642"/>
                                    </p:animMotion>
                                  </p:childTnLst>
                                </p:cTn>
                              </p:par>
                            </p:childTnLst>
                          </p:cTn>
                        </p:par>
                        <p:par>
                          <p:cTn id="49" fill="hold">
                            <p:stCondLst>
                              <p:cond delay="90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3" repeatCount="indefinite" fill="hold" display="0">
                  <p:stCondLst>
                    <p:cond delay="indefinite"/>
                  </p:stCondLst>
                </p:cTn>
                <p:tgtEl>
                  <p:spTgt spid="4"/>
                </p:tgtEl>
              </p:cMediaNode>
            </p:audio>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0" y="858156"/>
            <a:ext cx="11617003" cy="584775"/>
          </a:xfrm>
          <a:prstGeom prst="rect">
            <a:avLst/>
          </a:prstGeom>
          <a:noFill/>
        </p:spPr>
        <p:txBody>
          <a:bodyPr wrap="square" rtlCol="0">
            <a:spAutoFit/>
          </a:bodyPr>
          <a:lstStyle/>
          <a:p>
            <a:pPr algn="just"/>
            <a:r>
              <a:rPr lang="en-US" sz="3200" b="1" dirty="0" err="1">
                <a:solidFill>
                  <a:srgbClr val="0000CC"/>
                </a:solidFill>
                <a:latin typeface="Times New Roman" panose="02020603050405020304" pitchFamily="18" charset="0"/>
              </a:rPr>
              <a:t>Hãy</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nêu</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vai</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trò</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của</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sản</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phẩm</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công</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nghệ</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khác</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mà</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em</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biết</a:t>
            </a:r>
            <a:endParaRPr lang="en-US" sz="3200" b="1" dirty="0">
              <a:solidFill>
                <a:srgbClr val="0000CC"/>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238780"/>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6" name="文本框 9">
            <a:extLst>
              <a:ext uri="{FF2B5EF4-FFF2-40B4-BE49-F238E27FC236}">
                <a16:creationId xmlns:a16="http://schemas.microsoft.com/office/drawing/2014/main" id="{1CE1963E-1219-4335-94C6-B7B2E23CB32B}"/>
              </a:ext>
            </a:extLst>
          </p:cNvPr>
          <p:cNvSpPr txBox="1"/>
          <p:nvPr/>
        </p:nvSpPr>
        <p:spPr>
          <a:xfrm>
            <a:off x="6289997" y="4844159"/>
            <a:ext cx="5918332" cy="461665"/>
          </a:xfrm>
          <a:prstGeom prst="rect">
            <a:avLst/>
          </a:prstGeom>
          <a:noFill/>
        </p:spPr>
        <p:txBody>
          <a:bodyPr wrap="square" rtlCol="0">
            <a:spAutoFit/>
          </a:bodyPr>
          <a:lstStyle/>
          <a:p>
            <a:pPr algn="ctr"/>
            <a:r>
              <a:rPr lang="vi-VN" sz="2400" i="1" dirty="0">
                <a:latin typeface="Times New Roman" panose="02020603050405020304" pitchFamily="18" charset="0"/>
              </a:rPr>
              <a:t>Máy tính xách tay</a:t>
            </a:r>
          </a:p>
        </p:txBody>
      </p:sp>
      <p:pic>
        <p:nvPicPr>
          <p:cNvPr id="9" name="Picture 8">
            <a:extLst>
              <a:ext uri="{FF2B5EF4-FFF2-40B4-BE49-F238E27FC236}">
                <a16:creationId xmlns:a16="http://schemas.microsoft.com/office/drawing/2014/main" id="{94D422E2-203B-1FE1-7AD7-522CBF85DBC7}"/>
              </a:ext>
            </a:extLst>
          </p:cNvPr>
          <p:cNvPicPr>
            <a:picLocks noChangeAspect="1"/>
          </p:cNvPicPr>
          <p:nvPr/>
        </p:nvPicPr>
        <p:blipFill rotWithShape="1">
          <a:blip r:embed="rId2"/>
          <a:srcRect l="11266"/>
          <a:stretch/>
        </p:blipFill>
        <p:spPr>
          <a:xfrm>
            <a:off x="6629400" y="1855746"/>
            <a:ext cx="4876800" cy="2705478"/>
          </a:xfrm>
          <a:prstGeom prst="rect">
            <a:avLst/>
          </a:prstGeom>
        </p:spPr>
      </p:pic>
      <p:sp>
        <p:nvSpPr>
          <p:cNvPr id="10" name="文本框 9">
            <a:extLst>
              <a:ext uri="{FF2B5EF4-FFF2-40B4-BE49-F238E27FC236}">
                <a16:creationId xmlns:a16="http://schemas.microsoft.com/office/drawing/2014/main" id="{46B9CC05-BA0F-94D0-0301-F4CF891EA95A}"/>
              </a:ext>
            </a:extLst>
          </p:cNvPr>
          <p:cNvSpPr txBox="1"/>
          <p:nvPr/>
        </p:nvSpPr>
        <p:spPr>
          <a:xfrm>
            <a:off x="193997" y="1844860"/>
            <a:ext cx="5918332" cy="3785652"/>
          </a:xfrm>
          <a:prstGeom prst="rect">
            <a:avLst/>
          </a:prstGeom>
          <a:noFill/>
        </p:spPr>
        <p:txBody>
          <a:bodyPr wrap="square" rtlCol="0">
            <a:spAutoFit/>
          </a:bodyPr>
          <a:lstStyle/>
          <a:p>
            <a:pPr algn="just"/>
            <a:r>
              <a:rPr lang="vi-VN" sz="2400" b="1" dirty="0">
                <a:latin typeface="Times New Roman" panose="02020603050405020304" pitchFamily="18" charset="0"/>
              </a:rPr>
              <a:t>- Vai trò: </a:t>
            </a:r>
            <a:endParaRPr lang="en-US" sz="2400" b="1" dirty="0">
              <a:latin typeface="Times New Roman" panose="02020603050405020304" pitchFamily="18" charset="0"/>
            </a:endParaRPr>
          </a:p>
          <a:p>
            <a:pPr algn="just"/>
            <a:r>
              <a:rPr lang="en-US" sz="2400" dirty="0">
                <a:latin typeface="Times New Roman" panose="02020603050405020304" pitchFamily="18" charset="0"/>
              </a:rPr>
              <a:t>+ </a:t>
            </a:r>
            <a:r>
              <a:rPr lang="vi-VN" sz="2400" dirty="0">
                <a:latin typeface="Times New Roman" panose="02020603050405020304" pitchFamily="18" charset="0"/>
              </a:rPr>
              <a:t>Máy tính xách tay là một công cụ cần thiết cho công việc, học tập và giải trí di động. Nó cho phép người dùng truy cập internet, xử lý thông tin, tạo và chỉnh sửa tài liệu, thực hiện các nhiệm vụ văn phòng di động. </a:t>
            </a:r>
            <a:endParaRPr lang="en-US" sz="2400" dirty="0">
              <a:latin typeface="Times New Roman" panose="02020603050405020304" pitchFamily="18" charset="0"/>
            </a:endParaRPr>
          </a:p>
          <a:p>
            <a:pPr algn="just"/>
            <a:r>
              <a:rPr lang="en-US" sz="2400" dirty="0">
                <a:latin typeface="Times New Roman" panose="02020603050405020304" pitchFamily="18" charset="0"/>
              </a:rPr>
              <a:t>+ </a:t>
            </a:r>
            <a:r>
              <a:rPr lang="vi-VN" sz="2400" dirty="0">
                <a:latin typeface="Times New Roman" panose="02020603050405020304" pitchFamily="18" charset="0"/>
              </a:rPr>
              <a:t>Máy tính xách tay giúp tăng khả năng làm việc linh hoạt và tiện lợi, cho phép người dùng làm việc từ xa và truy cập thông tin mọi lúc, mọi nơi.</a:t>
            </a:r>
          </a:p>
        </p:txBody>
      </p:sp>
    </p:spTree>
    <p:extLst>
      <p:ext uri="{BB962C8B-B14F-4D97-AF65-F5344CB8AC3E}">
        <p14:creationId xmlns:p14="http://schemas.microsoft.com/office/powerpoint/2010/main" val="286596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cstate="print">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cstate="print">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cstate="print">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cstate="print">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cstate="print">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cstate="print">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cstate="print">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cstate="print">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85381"/>
            <a:ext cx="5578475" cy="750946"/>
          </a:xfrm>
          <a:prstGeom prst="rect">
            <a:avLst/>
          </a:prstGeom>
        </p:spPr>
      </p:pic>
    </p:spTree>
    <p:extLst>
      <p:ext uri="{BB962C8B-B14F-4D97-AF65-F5344CB8AC3E}">
        <p14:creationId xmlns:p14="http://schemas.microsoft.com/office/powerpoint/2010/main" val="28749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7" name="Rectangle 1">
            <a:extLst>
              <a:ext uri="{FF2B5EF4-FFF2-40B4-BE49-F238E27FC236}">
                <a16:creationId xmlns:a16="http://schemas.microsoft.com/office/drawing/2014/main" id="{05FF10E1-073A-2E5B-5413-56B008856E8F}"/>
              </a:ext>
            </a:extLst>
          </p:cNvPr>
          <p:cNvSpPr>
            <a:spLocks noChangeArrowheads="1"/>
          </p:cNvSpPr>
          <p:nvPr/>
        </p:nvSpPr>
        <p:spPr bwMode="auto">
          <a:xfrm>
            <a:off x="533399" y="1784894"/>
            <a:ext cx="139244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Times New Roman" panose="02020603050405020304" pitchFamily="18" charset="0"/>
              </a:rPr>
            </a:br>
            <a:br>
              <a:rPr kumimoji="0" lang="en-US" altLang="en-US" sz="1800" b="0" i="0" u="none" strike="noStrike" cap="none" normalizeH="0" baseline="0" dirty="0">
                <a:ln>
                  <a:noFill/>
                </a:ln>
                <a:solidFill>
                  <a:schemeClr val="tx1"/>
                </a:solidFill>
                <a:effectLst/>
                <a:latin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endParaRPr>
          </a:p>
        </p:txBody>
      </p:sp>
      <p:sp>
        <p:nvSpPr>
          <p:cNvPr id="2" name="TextBox 1">
            <a:extLst>
              <a:ext uri="{FF2B5EF4-FFF2-40B4-BE49-F238E27FC236}">
                <a16:creationId xmlns:a16="http://schemas.microsoft.com/office/drawing/2014/main" id="{3DC05687-F540-5331-111C-8F3A3144E572}"/>
              </a:ext>
            </a:extLst>
          </p:cNvPr>
          <p:cNvSpPr txBox="1"/>
          <p:nvPr/>
        </p:nvSpPr>
        <p:spPr>
          <a:xfrm>
            <a:off x="762000" y="1600200"/>
            <a:ext cx="10668000" cy="3046988"/>
          </a:xfrm>
          <a:prstGeom prst="rect">
            <a:avLst/>
          </a:prstGeom>
          <a:solidFill>
            <a:schemeClr val="accent4">
              <a:lumMod val="40000"/>
              <a:lumOff val="60000"/>
            </a:schemeClr>
          </a:solidFill>
        </p:spPr>
        <p:txBody>
          <a:bodyPr wrap="square" rtlCol="0">
            <a:spAutoFit/>
          </a:bodyPr>
          <a:lstStyle/>
          <a:p>
            <a:pPr algn="just"/>
            <a:r>
              <a:rPr lang="vi-VN" sz="3200" dirty="0">
                <a:latin typeface="Times New Roman" panose="02020603050405020304" pitchFamily="18" charset="0"/>
              </a:rPr>
              <a:t>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15585"/>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baseline="0" noProof="0" dirty="0" err="1">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12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09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81400" y="838805"/>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57300" y="2587236"/>
            <a:ext cx="10477500" cy="1446550"/>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373380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a:solidFill>
                  <a:srgbClr val="0000CC"/>
                </a:solidFill>
                <a:latin typeface="Times New Roman" panose="02020603050405020304" pitchFamily="18" charset="0"/>
                <a:cs typeface="Times New Roman" panose="02020603050405020304" pitchFamily="18" charset="0"/>
              </a:rPr>
              <a:t>BÀI</a:t>
            </a:r>
            <a:r>
              <a:rPr lang="vi-VN" altLang="en-US" sz="4000" b="1" u="sng" dirty="0">
                <a:solidFill>
                  <a:srgbClr val="0000CC"/>
                </a:solidFill>
                <a:latin typeface="Times New Roman" panose="02020603050405020304" pitchFamily="18" charset="0"/>
                <a:cs typeface="Times New Roman" panose="02020603050405020304" pitchFamily="18" charset="0"/>
              </a:rPr>
              <a:t> </a:t>
            </a:r>
            <a:r>
              <a:rPr lang="en-US" altLang="en-US" sz="4000" b="1" u="sng" dirty="0">
                <a:solidFill>
                  <a:srgbClr val="0000CC"/>
                </a:solidFill>
                <a:latin typeface="Times New Roman" panose="02020603050405020304" pitchFamily="18" charset="0"/>
                <a:cs typeface="Times New Roman" panose="02020603050405020304" pitchFamily="18" charset="0"/>
              </a:rPr>
              <a:t>1</a:t>
            </a:r>
            <a:r>
              <a:rPr lang="vi-VN" altLang="en-US" sz="4000" b="1" dirty="0">
                <a:solidFill>
                  <a:srgbClr val="0000CC"/>
                </a:solidFill>
                <a:latin typeface="Times New Roman" panose="02020603050405020304" pitchFamily="18" charset="0"/>
                <a:cs typeface="Times New Roman" panose="02020603050405020304" pitchFamily="18" charset="0"/>
              </a:rPr>
              <a:t>:</a:t>
            </a:r>
            <a:r>
              <a:rPr lang="en-US" altLang="en-US" sz="4000" b="1" dirty="0">
                <a:solidFill>
                  <a:srgbClr val="0000CC"/>
                </a:solidFill>
                <a:latin typeface="Times New Roman" panose="02020603050405020304" pitchFamily="18" charset="0"/>
                <a:cs typeface="Times New Roman" panose="02020603050405020304" pitchFamily="18" charset="0"/>
              </a:rPr>
              <a:t> VAI TRÒ CỦA CÔNG NGHỆ (TIẾT 1)</a:t>
            </a:r>
            <a:endParaRPr lang="en-US" altLang="en-US" sz="48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id="{14CA3F16-13C0-4D5F-A4E8-3BE154119BF5}"/>
              </a:ext>
            </a:extLst>
          </p:cNvPr>
          <p:cNvPicPr>
            <a:picLocks noChangeAspect="1"/>
          </p:cNvPicPr>
          <p:nvPr/>
        </p:nvPicPr>
        <p:blipFill>
          <a:blip r:embed="rId4" cstate="print">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sp>
        <p:nvSpPr>
          <p:cNvPr id="12" name="TextBox 11">
            <a:extLst>
              <a:ext uri="{FF2B5EF4-FFF2-40B4-BE49-F238E27FC236}">
                <a16:creationId xmlns:a16="http://schemas.microsoft.com/office/drawing/2014/main" id="{DF2AC5D6-4D77-4949-9ACD-309E1E3BEE40}"/>
              </a:ext>
            </a:extLst>
          </p:cNvPr>
          <p:cNvSpPr txBox="1"/>
          <p:nvPr/>
        </p:nvSpPr>
        <p:spPr>
          <a:xfrm>
            <a:off x="1551984" y="166646"/>
            <a:ext cx="9088032" cy="263149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lnSpc>
                <a:spcPct val="150000"/>
              </a:lnSpc>
              <a:defRPr/>
            </a:pP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rPr>
              <a:t>CÙNG BÉ </a:t>
            </a:r>
          </a:p>
          <a:p>
            <a:pPr algn="ctr">
              <a:defRPr/>
            </a:pP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rPr>
              <a:t>ĐẾN TRƯỜNG</a:t>
            </a:r>
            <a:endParaRPr lang="en-US" sz="30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endParaRPr>
          </a:p>
        </p:txBody>
      </p:sp>
    </p:spTree>
    <p:extLst>
      <p:ext uri="{BB962C8B-B14F-4D97-AF65-F5344CB8AC3E}">
        <p14:creationId xmlns:p14="http://schemas.microsoft.com/office/powerpoint/2010/main" val="762356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2" presetClass="entr" presetSubtype="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id="{58636D2B-46FE-451F-8DEA-C69E1A259838}"/>
              </a:ext>
            </a:extLst>
          </p:cNvPr>
          <p:cNvPicPr>
            <a:picLocks noChangeAspect="1"/>
          </p:cNvPicPr>
          <p:nvPr/>
        </p:nvPicPr>
        <p:blipFill>
          <a:blip r:embed="rId6"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45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123565"/>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28476" y="4078234"/>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1" y="73295"/>
            <a:ext cx="4354170"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122900" y="387674"/>
            <a:ext cx="4296701" cy="1754326"/>
          </a:xfrm>
          <a:prstGeom prst="rect">
            <a:avLst/>
          </a:prstGeom>
          <a:noFill/>
        </p:spPr>
        <p:txBody>
          <a:bodyPr wrap="square" rtlCol="0">
            <a:spAutoFit/>
          </a:bodyPr>
          <a:lstStyle/>
          <a:p>
            <a:pPr algn="just"/>
            <a:r>
              <a:rPr lang="en-US" sz="3600" b="1" dirty="0">
                <a:latin typeface="Times New Roman" pitchFamily="18" charset="0"/>
                <a:cs typeface="Times New Roman" pitchFamily="18" charset="0"/>
              </a:rPr>
              <a:t>1. </a:t>
            </a:r>
            <a:r>
              <a:rPr lang="vi-VN" sz="3600" b="1" dirty="0">
                <a:latin typeface="Times New Roman" pitchFamily="18" charset="0"/>
                <a:cs typeface="Times New Roman" pitchFamily="18" charset="0"/>
              </a:rPr>
              <a:t>Xe đạp có vai trò gì trong đời sống con người</a:t>
            </a:r>
            <a:r>
              <a:rPr lang="en-US" sz="3600" b="1" dirty="0">
                <a:latin typeface="Times New Roman" pitchFamily="18" charset="0"/>
                <a:cs typeface="Times New Roman" pitchFamily="18" charset="0"/>
              </a:rPr>
              <a:t> ?</a:t>
            </a:r>
          </a:p>
        </p:txBody>
      </p:sp>
      <p:sp>
        <p:nvSpPr>
          <p:cNvPr id="37" name="Đúng">
            <a:extLst>
              <a:ext uri="{FF2B5EF4-FFF2-40B4-BE49-F238E27FC236}">
                <a16:creationId xmlns:a16="http://schemas.microsoft.com/office/drawing/2014/main" id="{A84D7174-B6C6-4774-B0B7-2BF58A89415B}"/>
              </a:ext>
            </a:extLst>
          </p:cNvPr>
          <p:cNvSpPr/>
          <p:nvPr/>
        </p:nvSpPr>
        <p:spPr>
          <a:xfrm>
            <a:off x="5335183" y="3655159"/>
            <a:ext cx="539425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000" dirty="0">
                <a:latin typeface="Times New Roman" panose="02020603050405020304" pitchFamily="18" charset="0"/>
              </a:rPr>
              <a:t>Giúp con người rèn luyện sức khỏe, sự linh hoạt và góp phần bảo vệ môi trường.</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273661" y="1328563"/>
            <a:ext cx="5389249"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000" dirty="0">
                <a:latin typeface="Times New Roman" panose="02020603050405020304" pitchFamily="18" charset="0"/>
              </a:rPr>
              <a:t>Giải quyết tắc nghẽn giao thông ở các khu vực đô thị vì chúng có diện tích lưu thông nhỏ hơn so với xe ô tô.</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257799" y="127495"/>
            <a:ext cx="5389249"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dirty="0">
                <a:latin typeface="Times New Roman" panose="02020603050405020304" pitchFamily="18" charset="0"/>
              </a:rPr>
              <a:t>Thể hiện nét đẹp văn hóa của người Việt Nam. </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335183" y="2502977"/>
            <a:ext cx="532772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000" dirty="0">
                <a:latin typeface="Times New Roman" panose="02020603050405020304" pitchFamily="18" charset="0"/>
              </a:rPr>
              <a:t>Đảm bảo sức khỏe cho con người, tránh các tại hại do ô nhiễm môi trường gây ra.</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4819" y="360879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4543" y="252919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67170" y="1603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4543" y="128282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8650120" y="206429"/>
            <a:ext cx="1555630" cy="15306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4"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9698857" y="4179445"/>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9698856" y="4179046"/>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9692283" y="4173982"/>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9699102" y="4168519"/>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9688931" y="4162093"/>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9692828" y="4170110"/>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9693401" y="4166646"/>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9680080" y="4153040"/>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9680080" y="4162093"/>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10163390" y="5961987"/>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9694400" y="4149225"/>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9" name="Group 40">
            <a:extLst>
              <a:ext uri="{FF2B5EF4-FFF2-40B4-BE49-F238E27FC236}">
                <a16:creationId xmlns:a16="http://schemas.microsoft.com/office/drawing/2014/main" id="{1E2FD997-65F8-455A-B4FE-7FC593618F92}"/>
              </a:ext>
            </a:extLst>
          </p:cNvPr>
          <p:cNvGrpSpPr>
            <a:grpSpLocks/>
          </p:cNvGrpSpPr>
          <p:nvPr/>
        </p:nvGrpSpPr>
        <p:grpSpPr bwMode="auto">
          <a:xfrm>
            <a:off x="9694534" y="4151516"/>
            <a:ext cx="1826683" cy="1295400"/>
            <a:chOff x="4574" y="3342"/>
            <a:chExt cx="960" cy="912"/>
          </a:xfrm>
        </p:grpSpPr>
        <p:sp>
          <p:nvSpPr>
            <p:cNvPr id="80"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81"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82" name="Group 40">
            <a:extLst>
              <a:ext uri="{FF2B5EF4-FFF2-40B4-BE49-F238E27FC236}">
                <a16:creationId xmlns:a16="http://schemas.microsoft.com/office/drawing/2014/main" id="{1E2FD997-65F8-455A-B4FE-7FC593618F92}"/>
              </a:ext>
            </a:extLst>
          </p:cNvPr>
          <p:cNvGrpSpPr>
            <a:grpSpLocks/>
          </p:cNvGrpSpPr>
          <p:nvPr/>
        </p:nvGrpSpPr>
        <p:grpSpPr bwMode="auto">
          <a:xfrm>
            <a:off x="9162269" y="4178647"/>
            <a:ext cx="2880006" cy="1295400"/>
            <a:chOff x="4555" y="3309"/>
            <a:chExt cx="960" cy="912"/>
          </a:xfrm>
        </p:grpSpPr>
        <p:sp>
          <p:nvSpPr>
            <p:cNvPr id="83"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84"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311983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3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Am-thanh-tra-loi-sai-www_nhacchuongvui_com.wav"/>
                                        </p:tgtEl>
                                      </p:cMediaNode>
                                    </p:audio>
                                  </p:subTnLst>
                                </p:cTn>
                              </p:par>
                            </p:childTnLst>
                          </p:cTn>
                        </p:par>
                        <p:par>
                          <p:cTn id="76" fill="hold">
                            <p:stCondLst>
                              <p:cond delay="3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Am-thanh-tra-loi-dung-www_nhacchuongvui_com.wav"/>
                                        </p:tgtEl>
                                      </p:cMediaNode>
                                    </p:audio>
                                  </p:subTnLst>
                                </p:cTn>
                              </p:par>
                            </p:childTnLst>
                          </p:cTn>
                        </p:par>
                        <p:par>
                          <p:cTn id="89" fill="hold">
                            <p:stCondLst>
                              <p:cond delay="2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3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3800"/>
                            </p:stCondLst>
                            <p:childTnLst>
                              <p:par>
                                <p:cTn id="128" presetID="35" presetClass="path" presetSubtype="0" fill="hold" nodeType="afterEffect">
                                  <p:stCondLst>
                                    <p:cond delay="0"/>
                                  </p:stCondLst>
                                  <p:childTnLst>
                                    <p:animMotion origin="layout" path="M 0 -4.44444E-6 L -1 -4.44444E-6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5"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5"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5"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5"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5"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5"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5"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5"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5"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5"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9"/>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5"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9"/>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82"/>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82"/>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6"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123710" y="2773813"/>
            <a:ext cx="4003758" cy="3163824"/>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1" y="73295"/>
            <a:ext cx="4705028"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4537767" cy="1569660"/>
          </a:xfrm>
          <a:prstGeom prst="rect">
            <a:avLst/>
          </a:prstGeom>
          <a:noFill/>
        </p:spPr>
        <p:txBody>
          <a:bodyPr wrap="square" rtlCol="0">
            <a:spAutoFit/>
          </a:bodyPr>
          <a:lstStyle/>
          <a:p>
            <a:pPr algn="just"/>
            <a:r>
              <a:rPr lang="en-US" sz="3200" b="1" dirty="0">
                <a:solidFill>
                  <a:srgbClr val="0000CC"/>
                </a:solidFill>
                <a:latin typeface="Times New Roman" pitchFamily="18" charset="0"/>
                <a:cs typeface="Times New Roman" pitchFamily="18" charset="0"/>
              </a:rPr>
              <a:t>2. </a:t>
            </a:r>
            <a:r>
              <a:rPr lang="en-US" sz="3200" b="1" dirty="0" err="1">
                <a:latin typeface="Times New Roman" panose="02020603050405020304" pitchFamily="18" charset="0"/>
              </a:rPr>
              <a:t>Vì</a:t>
            </a:r>
            <a:r>
              <a:rPr lang="en-US" sz="3200" b="1" dirty="0">
                <a:latin typeface="Times New Roman" panose="02020603050405020304" pitchFamily="18" charset="0"/>
              </a:rPr>
              <a:t> </a:t>
            </a:r>
            <a:r>
              <a:rPr lang="en-US" sz="3200" b="1" dirty="0" err="1">
                <a:latin typeface="Times New Roman" panose="02020603050405020304" pitchFamily="18" charset="0"/>
              </a:rPr>
              <a:t>sao</a:t>
            </a:r>
            <a:r>
              <a:rPr lang="en-US" sz="3200" b="1" dirty="0">
                <a:latin typeface="Times New Roman" panose="02020603050405020304" pitchFamily="18" charset="0"/>
              </a:rPr>
              <a:t> </a:t>
            </a:r>
            <a:r>
              <a:rPr lang="en-US" sz="3200" b="1" dirty="0" err="1">
                <a:latin typeface="Times New Roman" panose="02020603050405020304" pitchFamily="18" charset="0"/>
              </a:rPr>
              <a:t>nên</a:t>
            </a:r>
            <a:r>
              <a:rPr lang="en-US" sz="3200" b="1" dirty="0">
                <a:latin typeface="Times New Roman" panose="02020603050405020304" pitchFamily="18" charset="0"/>
              </a:rPr>
              <a:t> </a:t>
            </a:r>
            <a:r>
              <a:rPr lang="en-US" sz="3200" b="1" dirty="0" err="1">
                <a:latin typeface="Times New Roman" panose="02020603050405020304" pitchFamily="18" charset="0"/>
              </a:rPr>
              <a:t>lắp</a:t>
            </a:r>
            <a:r>
              <a:rPr lang="en-US" sz="3200" b="1" dirty="0">
                <a:latin typeface="Times New Roman" panose="02020603050405020304" pitchFamily="18" charset="0"/>
              </a:rPr>
              <a:t> </a:t>
            </a:r>
            <a:r>
              <a:rPr lang="en-US" sz="3200" b="1" dirty="0" err="1">
                <a:latin typeface="Times New Roman" panose="02020603050405020304" pitchFamily="18" charset="0"/>
              </a:rPr>
              <a:t>đặt</a:t>
            </a:r>
            <a:r>
              <a:rPr lang="en-US" sz="3200" b="1" dirty="0">
                <a:latin typeface="Times New Roman" panose="02020603050405020304" pitchFamily="18" charset="0"/>
              </a:rPr>
              <a:t> </a:t>
            </a:r>
            <a:r>
              <a:rPr lang="en-US" sz="3200" b="1" dirty="0" err="1">
                <a:latin typeface="Times New Roman" panose="02020603050405020304" pitchFamily="18" charset="0"/>
              </a:rPr>
              <a:t>máy</a:t>
            </a:r>
            <a:r>
              <a:rPr lang="en-US" sz="3200" b="1" dirty="0">
                <a:latin typeface="Times New Roman" panose="02020603050405020304" pitchFamily="18" charset="0"/>
              </a:rPr>
              <a:t> </a:t>
            </a:r>
            <a:r>
              <a:rPr lang="en-US" sz="3200" b="1" dirty="0" err="1">
                <a:latin typeface="Times New Roman" panose="02020603050405020304" pitchFamily="18" charset="0"/>
              </a:rPr>
              <a:t>lọc</a:t>
            </a:r>
            <a:r>
              <a:rPr lang="en-US" sz="3200" b="1" dirty="0">
                <a:latin typeface="Times New Roman" panose="02020603050405020304" pitchFamily="18" charset="0"/>
              </a:rPr>
              <a:t> </a:t>
            </a:r>
            <a:r>
              <a:rPr lang="en-US" sz="3200" b="1" dirty="0" err="1">
                <a:latin typeface="Times New Roman" panose="02020603050405020304" pitchFamily="18" charset="0"/>
              </a:rPr>
              <a:t>không</a:t>
            </a:r>
            <a:r>
              <a:rPr lang="en-US" sz="3200" b="1" dirty="0">
                <a:latin typeface="Times New Roman" panose="02020603050405020304" pitchFamily="18" charset="0"/>
              </a:rPr>
              <a:t> </a:t>
            </a:r>
            <a:r>
              <a:rPr lang="en-US" sz="3200" b="1" dirty="0" err="1">
                <a:latin typeface="Times New Roman" panose="02020603050405020304" pitchFamily="18" charset="0"/>
              </a:rPr>
              <a:t>khí</a:t>
            </a:r>
            <a:r>
              <a:rPr lang="en-US" sz="3200" b="1" dirty="0">
                <a:latin typeface="Times New Roman" panose="02020603050405020304" pitchFamily="18" charset="0"/>
              </a:rPr>
              <a:t> </a:t>
            </a:r>
            <a:r>
              <a:rPr lang="en-US" sz="3200" b="1" dirty="0" err="1">
                <a:latin typeface="Times New Roman" panose="02020603050405020304" pitchFamily="18" charset="0"/>
              </a:rPr>
              <a:t>trong</a:t>
            </a:r>
            <a:r>
              <a:rPr lang="en-US" sz="3200" b="1" dirty="0">
                <a:latin typeface="Times New Roman" panose="02020603050405020304" pitchFamily="18" charset="0"/>
              </a:rPr>
              <a:t> </a:t>
            </a:r>
            <a:r>
              <a:rPr lang="en-US" sz="3200" b="1" dirty="0" err="1">
                <a:latin typeface="Times New Roman" panose="02020603050405020304" pitchFamily="18" charset="0"/>
              </a:rPr>
              <a:t>nhà</a:t>
            </a:r>
            <a:r>
              <a:rPr lang="en-US" sz="3200" b="1" dirty="0">
                <a:latin typeface="Times New Roman" panose="02020603050405020304" pitchFamily="18" charset="0"/>
              </a:rPr>
              <a:t>?</a:t>
            </a:r>
            <a:endParaRPr lang="en-US" sz="3200" b="1" dirty="0">
              <a:solidFill>
                <a:srgbClr val="0000CC"/>
              </a:solidFill>
              <a:latin typeface="Times New Roman" pitchFamily="18" charset="0"/>
              <a:cs typeface="Times New Roman"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4775539" y="2481734"/>
            <a:ext cx="5560287"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rPr>
              <a:t>Bảo vệ sức khỏe, cải thiện các vấn đề về môi trường, bụi bẩn trong không khí.</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4796574" y="73295"/>
            <a:ext cx="545725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rPr>
              <a:t>Con người rèn luyện sức khỏe, sự linh hoạt và góp phần bảo vệ môi trường.</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4801502" y="1289321"/>
            <a:ext cx="5428078"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Không khí được điều hòa về nhiệt độ trung bình, trong lành hơn.</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4841291" y="3631201"/>
            <a:ext cx="549170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rPr>
              <a:t>Thông gió, thoát khí, làm mát, giảm sức nóng của cơ thể. </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26315" y="276371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76809" y="399019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55696" y="15521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41821" y="3044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8554334" y="854922"/>
            <a:ext cx="1657160" cy="16305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8672164" y="4305197"/>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8672163" y="4304798"/>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8665590" y="4299734"/>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8672409" y="4294271"/>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8662238" y="4287845"/>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8666135" y="4295862"/>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8666708" y="4292398"/>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8653387" y="4278792"/>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8653387" y="4287845"/>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136697"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8667707" y="4274977"/>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0" name="Group 40">
            <a:extLst>
              <a:ext uri="{FF2B5EF4-FFF2-40B4-BE49-F238E27FC236}">
                <a16:creationId xmlns:a16="http://schemas.microsoft.com/office/drawing/2014/main" id="{1E2FD997-65F8-455A-B4FE-7FC593618F92}"/>
              </a:ext>
            </a:extLst>
          </p:cNvPr>
          <p:cNvGrpSpPr>
            <a:grpSpLocks/>
          </p:cNvGrpSpPr>
          <p:nvPr/>
        </p:nvGrpSpPr>
        <p:grpSpPr bwMode="auto">
          <a:xfrm>
            <a:off x="8667841" y="4277268"/>
            <a:ext cx="1826683" cy="1295400"/>
            <a:chOff x="4574" y="3342"/>
            <a:chExt cx="960" cy="912"/>
          </a:xfrm>
        </p:grpSpPr>
        <p:sp>
          <p:nvSpPr>
            <p:cNvPr id="71"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2"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3" name="Group 40">
            <a:extLst>
              <a:ext uri="{FF2B5EF4-FFF2-40B4-BE49-F238E27FC236}">
                <a16:creationId xmlns:a16="http://schemas.microsoft.com/office/drawing/2014/main" id="{1E2FD997-65F8-455A-B4FE-7FC593618F92}"/>
              </a:ext>
            </a:extLst>
          </p:cNvPr>
          <p:cNvGrpSpPr>
            <a:grpSpLocks/>
          </p:cNvGrpSpPr>
          <p:nvPr/>
        </p:nvGrpSpPr>
        <p:grpSpPr bwMode="auto">
          <a:xfrm>
            <a:off x="8135576" y="4304399"/>
            <a:ext cx="2880006" cy="1295400"/>
            <a:chOff x="4555" y="3309"/>
            <a:chExt cx="960" cy="912"/>
          </a:xfrm>
        </p:grpSpPr>
        <p:sp>
          <p:nvSpPr>
            <p:cNvPr id="74"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5"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012686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4"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4"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4"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4"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4"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4"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4"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4"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4"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4"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0"/>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4"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0"/>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73"/>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73"/>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813191" y="4744412"/>
            <a:ext cx="5054330" cy="1005840"/>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5346612" cy="2062103"/>
          </a:xfrm>
          <a:prstGeom prst="rect">
            <a:avLst/>
          </a:prstGeom>
          <a:noFill/>
        </p:spPr>
        <p:txBody>
          <a:bodyPr wrap="square" rtlCol="0">
            <a:spAutoFit/>
          </a:bodyPr>
          <a:lstStyle/>
          <a:p>
            <a:pPr algn="just"/>
            <a:r>
              <a:rPr lang="en-US" sz="3200" b="1" dirty="0">
                <a:ln w="0"/>
                <a:solidFill>
                  <a:srgbClr val="0000CC"/>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3. </a:t>
            </a:r>
            <a:r>
              <a:rPr lang="vi-VN" sz="3200" b="1" dirty="0">
                <a:latin typeface="Times New Roman" panose="02020603050405020304" pitchFamily="18" charset="0"/>
              </a:rPr>
              <a:t>Để giữ thực phẩm được lâu hơn, tươi ngon, em cần sử dụng sản phẩm công nghệ nào?</a:t>
            </a:r>
            <a:endParaRPr lang="en-US" sz="3200" b="1" dirty="0">
              <a:ln w="0"/>
              <a:solidFill>
                <a:srgbClr val="0000CC"/>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rPr>
              <a:t>Tủ</a:t>
            </a:r>
            <a:r>
              <a:rPr lang="en-US" sz="2400" dirty="0">
                <a:latin typeface="Times New Roman" panose="02020603050405020304" pitchFamily="18" charset="0"/>
              </a:rPr>
              <a:t> </a:t>
            </a:r>
            <a:r>
              <a:rPr lang="en-US" sz="2400" dirty="0" err="1">
                <a:latin typeface="Times New Roman" panose="02020603050405020304" pitchFamily="18" charset="0"/>
              </a:rPr>
              <a:t>lạnh</a:t>
            </a:r>
            <a:r>
              <a:rPr lang="en-US" sz="2400" dirty="0">
                <a:latin typeface="Times New Roman" panose="02020603050405020304" pitchFamily="18" charset="0"/>
              </a:rPr>
              <a:t>.</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rPr>
              <a:t>Bếp</a:t>
            </a:r>
            <a:r>
              <a:rPr lang="en-US" sz="2400" dirty="0">
                <a:latin typeface="Times New Roman" panose="02020603050405020304" pitchFamily="18" charset="0"/>
              </a:rPr>
              <a:t> ga.</a:t>
            </a:r>
          </a:p>
        </p:txBody>
      </p:sp>
      <p:sp>
        <p:nvSpPr>
          <p:cNvPr id="39" name="Sai 1">
            <a:extLst>
              <a:ext uri="{FF2B5EF4-FFF2-40B4-BE49-F238E27FC236}">
                <a16:creationId xmlns:a16="http://schemas.microsoft.com/office/drawing/2014/main"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Lò nướng.</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rPr>
              <a:t>Lò</a:t>
            </a:r>
            <a:r>
              <a:rPr lang="en-US" sz="2400" dirty="0">
                <a:latin typeface="Times New Roman" panose="02020603050405020304" pitchFamily="18" charset="0"/>
              </a:rPr>
              <a:t> vi </a:t>
            </a:r>
            <a:r>
              <a:rPr lang="en-US" sz="2400" dirty="0" err="1">
                <a:latin typeface="Times New Roman" panose="02020603050405020304" pitchFamily="18" charset="0"/>
              </a:rPr>
              <a:t>sóng</a:t>
            </a:r>
            <a:r>
              <a:rPr lang="en-US" sz="2400" dirty="0">
                <a:latin typeface="Times New Roman" panose="02020603050405020304" pitchFamily="18" charset="0"/>
              </a:rPr>
              <a:t>.</a:t>
            </a: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4607057" y="2070742"/>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9287639" y="4305197"/>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9287638" y="4304798"/>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9281065" y="4299734"/>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9287884" y="4294271"/>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9277713" y="4287845"/>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9281610" y="4295862"/>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9282183" y="4292398"/>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9268862" y="4278792"/>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9268862" y="4287845"/>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752172"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9283182" y="4274977"/>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0" name="Group 40">
            <a:extLst>
              <a:ext uri="{FF2B5EF4-FFF2-40B4-BE49-F238E27FC236}">
                <a16:creationId xmlns:a16="http://schemas.microsoft.com/office/drawing/2014/main" id="{1E2FD997-65F8-455A-B4FE-7FC593618F92}"/>
              </a:ext>
            </a:extLst>
          </p:cNvPr>
          <p:cNvGrpSpPr>
            <a:grpSpLocks/>
          </p:cNvGrpSpPr>
          <p:nvPr/>
        </p:nvGrpSpPr>
        <p:grpSpPr bwMode="auto">
          <a:xfrm>
            <a:off x="9283316" y="4277268"/>
            <a:ext cx="1826683" cy="1295400"/>
            <a:chOff x="4574" y="3342"/>
            <a:chExt cx="960" cy="912"/>
          </a:xfrm>
        </p:grpSpPr>
        <p:sp>
          <p:nvSpPr>
            <p:cNvPr id="71"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2"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3" name="Group 40">
            <a:extLst>
              <a:ext uri="{FF2B5EF4-FFF2-40B4-BE49-F238E27FC236}">
                <a16:creationId xmlns:a16="http://schemas.microsoft.com/office/drawing/2014/main" id="{1E2FD997-65F8-455A-B4FE-7FC593618F92}"/>
              </a:ext>
            </a:extLst>
          </p:cNvPr>
          <p:cNvGrpSpPr>
            <a:grpSpLocks/>
          </p:cNvGrpSpPr>
          <p:nvPr/>
        </p:nvGrpSpPr>
        <p:grpSpPr bwMode="auto">
          <a:xfrm>
            <a:off x="8751051" y="4304399"/>
            <a:ext cx="2880006" cy="1295400"/>
            <a:chOff x="4555" y="3309"/>
            <a:chExt cx="960" cy="912"/>
          </a:xfrm>
        </p:grpSpPr>
        <p:sp>
          <p:nvSpPr>
            <p:cNvPr id="74"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5"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20179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4"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4"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4"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4"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4"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4"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4"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4"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4"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4"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0"/>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4"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0"/>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73"/>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73"/>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879130" y="2775898"/>
            <a:ext cx="4003758"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117504" y="6241"/>
            <a:ext cx="3736630"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3757034" cy="1815882"/>
          </a:xfrm>
          <a:prstGeom prst="rect">
            <a:avLst/>
          </a:prstGeom>
          <a:noFill/>
        </p:spPr>
        <p:txBody>
          <a:bodyPr wrap="square" rtlCol="0">
            <a:spAutoFit/>
          </a:bodyPr>
          <a:lstStyle/>
          <a:p>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5. </a:t>
            </a:r>
            <a:r>
              <a:rPr lang="vi-VN" sz="2800" b="1" dirty="0">
                <a:latin typeface="Times New Roman" panose="02020603050405020304" pitchFamily="18" charset="0"/>
              </a:rPr>
              <a:t>Nội dung nào dưới đây không đúng khi nói về vai trò của sản phẩm công nghệ?</a:t>
            </a:r>
            <a:endParaRPr lang="en-US" sz="2800" b="1" dirty="0">
              <a:solidFill>
                <a:srgbClr val="0000CC"/>
              </a:solidFill>
              <a:latin typeface="Times New Roman" pitchFamily="18" charset="0"/>
              <a:cs typeface="Times New Roman"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3971638" y="1306161"/>
            <a:ext cx="57890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Lưu giữ và phát triển nét văn hóa riêng của mỗi quốc gia, dân tộc.</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3992740" y="127495"/>
            <a:ext cx="5767961"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rPr>
              <a:t>Góp phần mang lại sự tiện nghi, đáp ứng các nhu cầu đa dạng của con người.</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3883536" y="2523151"/>
            <a:ext cx="590380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rPr>
              <a:t>Năng suất lao động được nâng cao.</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22851" y="126062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29662" y="25731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48251" y="14359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id="{3E2C3E10-DD25-450F-A693-0196F799F99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id="{A6B3C2CB-8588-4E5A-8307-63739CB303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id="{27357AEF-8889-43D1-BCEF-F6B34BBBBDDF}"/>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382487" y="2707758"/>
            <a:ext cx="3626197" cy="362619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5FE331F-905D-462C-A723-8DE316FA7FC3}"/>
              </a:ext>
            </a:extLst>
          </p:cNvPr>
          <p:cNvGrpSpPr>
            <a:grpSpLocks/>
          </p:cNvGrpSpPr>
          <p:nvPr/>
        </p:nvGrpSpPr>
        <p:grpSpPr bwMode="auto">
          <a:xfrm>
            <a:off x="9322809" y="4305197"/>
            <a:ext cx="1826683" cy="1295400"/>
            <a:chOff x="4574" y="3342"/>
            <a:chExt cx="960" cy="912"/>
          </a:xfrm>
        </p:grpSpPr>
        <p:sp>
          <p:nvSpPr>
            <p:cNvPr id="21"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2"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6" name="Group 22">
            <a:extLst>
              <a:ext uri="{FF2B5EF4-FFF2-40B4-BE49-F238E27FC236}">
                <a16:creationId xmlns:a16="http://schemas.microsoft.com/office/drawing/2014/main" id="{C760BFDD-4E35-499C-894D-8FAE7B4192E3}"/>
              </a:ext>
            </a:extLst>
          </p:cNvPr>
          <p:cNvGrpSpPr>
            <a:grpSpLocks/>
          </p:cNvGrpSpPr>
          <p:nvPr/>
        </p:nvGrpSpPr>
        <p:grpSpPr bwMode="auto">
          <a:xfrm>
            <a:off x="9322808" y="4304798"/>
            <a:ext cx="1826683" cy="1295400"/>
            <a:chOff x="4574" y="3327"/>
            <a:chExt cx="960" cy="912"/>
          </a:xfrm>
        </p:grpSpPr>
        <p:sp>
          <p:nvSpPr>
            <p:cNvPr id="27"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8"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9" name="Group 25">
            <a:extLst>
              <a:ext uri="{FF2B5EF4-FFF2-40B4-BE49-F238E27FC236}">
                <a16:creationId xmlns:a16="http://schemas.microsoft.com/office/drawing/2014/main" id="{4EC21864-B687-4278-AB2A-729527471F3E}"/>
              </a:ext>
            </a:extLst>
          </p:cNvPr>
          <p:cNvGrpSpPr>
            <a:grpSpLocks/>
          </p:cNvGrpSpPr>
          <p:nvPr/>
        </p:nvGrpSpPr>
        <p:grpSpPr bwMode="auto">
          <a:xfrm>
            <a:off x="9316235" y="4299734"/>
            <a:ext cx="1826683" cy="1295400"/>
            <a:chOff x="4574" y="3342"/>
            <a:chExt cx="960" cy="912"/>
          </a:xfrm>
        </p:grpSpPr>
        <p:sp>
          <p:nvSpPr>
            <p:cNvPr id="30"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34"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8" name="Group 28">
            <a:extLst>
              <a:ext uri="{FF2B5EF4-FFF2-40B4-BE49-F238E27FC236}">
                <a16:creationId xmlns:a16="http://schemas.microsoft.com/office/drawing/2014/main" id="{49ED3022-4D5F-4C5C-A4E2-91BA5C24D2F2}"/>
              </a:ext>
            </a:extLst>
          </p:cNvPr>
          <p:cNvGrpSpPr>
            <a:grpSpLocks/>
          </p:cNvGrpSpPr>
          <p:nvPr/>
        </p:nvGrpSpPr>
        <p:grpSpPr bwMode="auto">
          <a:xfrm>
            <a:off x="9323054" y="4294271"/>
            <a:ext cx="1826683" cy="1295400"/>
            <a:chOff x="4574" y="3342"/>
            <a:chExt cx="960" cy="912"/>
          </a:xfrm>
        </p:grpSpPr>
        <p:sp>
          <p:nvSpPr>
            <p:cNvPr id="4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4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49" name="Group 31">
            <a:extLst>
              <a:ext uri="{FF2B5EF4-FFF2-40B4-BE49-F238E27FC236}">
                <a16:creationId xmlns:a16="http://schemas.microsoft.com/office/drawing/2014/main" id="{01D531D8-1288-4D57-94E8-A0BB3BD3AA49}"/>
              </a:ext>
            </a:extLst>
          </p:cNvPr>
          <p:cNvGrpSpPr>
            <a:grpSpLocks/>
          </p:cNvGrpSpPr>
          <p:nvPr/>
        </p:nvGrpSpPr>
        <p:grpSpPr bwMode="auto">
          <a:xfrm>
            <a:off x="9312883" y="4287845"/>
            <a:ext cx="1826683" cy="1295400"/>
            <a:chOff x="3813" y="5015"/>
            <a:chExt cx="960" cy="912"/>
          </a:xfrm>
        </p:grpSpPr>
        <p:sp>
          <p:nvSpPr>
            <p:cNvPr id="50"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1"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2" name="Group 34">
            <a:extLst>
              <a:ext uri="{FF2B5EF4-FFF2-40B4-BE49-F238E27FC236}">
                <a16:creationId xmlns:a16="http://schemas.microsoft.com/office/drawing/2014/main" id="{7B75D766-0022-4096-8DDE-E02036F002E9}"/>
              </a:ext>
            </a:extLst>
          </p:cNvPr>
          <p:cNvGrpSpPr>
            <a:grpSpLocks/>
          </p:cNvGrpSpPr>
          <p:nvPr/>
        </p:nvGrpSpPr>
        <p:grpSpPr bwMode="auto">
          <a:xfrm>
            <a:off x="9316780" y="4295862"/>
            <a:ext cx="1826683" cy="1295400"/>
            <a:chOff x="4574" y="3347"/>
            <a:chExt cx="960" cy="912"/>
          </a:xfrm>
        </p:grpSpPr>
        <p:sp>
          <p:nvSpPr>
            <p:cNvPr id="53"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4"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5" name="Group 37">
            <a:extLst>
              <a:ext uri="{FF2B5EF4-FFF2-40B4-BE49-F238E27FC236}">
                <a16:creationId xmlns:a16="http://schemas.microsoft.com/office/drawing/2014/main" id="{7B97C047-C9FA-4313-A5F3-0B56B3DDB80C}"/>
              </a:ext>
            </a:extLst>
          </p:cNvPr>
          <p:cNvGrpSpPr>
            <a:grpSpLocks/>
          </p:cNvGrpSpPr>
          <p:nvPr/>
        </p:nvGrpSpPr>
        <p:grpSpPr bwMode="auto">
          <a:xfrm>
            <a:off x="9317353" y="4292398"/>
            <a:ext cx="1826683" cy="1295400"/>
            <a:chOff x="4574" y="3342"/>
            <a:chExt cx="960" cy="912"/>
          </a:xfrm>
        </p:grpSpPr>
        <p:sp>
          <p:nvSpPr>
            <p:cNvPr id="56"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7"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58" name="Group 40">
            <a:extLst>
              <a:ext uri="{FF2B5EF4-FFF2-40B4-BE49-F238E27FC236}">
                <a16:creationId xmlns:a16="http://schemas.microsoft.com/office/drawing/2014/main" id="{351F7159-F112-46D0-99A6-7D9D9203A6F7}"/>
              </a:ext>
            </a:extLst>
          </p:cNvPr>
          <p:cNvGrpSpPr>
            <a:grpSpLocks/>
          </p:cNvGrpSpPr>
          <p:nvPr/>
        </p:nvGrpSpPr>
        <p:grpSpPr bwMode="auto">
          <a:xfrm>
            <a:off x="9304032" y="4278792"/>
            <a:ext cx="1826683" cy="1295400"/>
            <a:chOff x="4574" y="3342"/>
            <a:chExt cx="960" cy="912"/>
          </a:xfrm>
        </p:grpSpPr>
        <p:sp>
          <p:nvSpPr>
            <p:cNvPr id="59"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0"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1" name="Group 43">
            <a:extLst>
              <a:ext uri="{FF2B5EF4-FFF2-40B4-BE49-F238E27FC236}">
                <a16:creationId xmlns:a16="http://schemas.microsoft.com/office/drawing/2014/main" id="{6C0D1D91-D9E8-4250-B4E6-6F1D1EAD82BF}"/>
              </a:ext>
            </a:extLst>
          </p:cNvPr>
          <p:cNvGrpSpPr>
            <a:grpSpLocks/>
          </p:cNvGrpSpPr>
          <p:nvPr/>
        </p:nvGrpSpPr>
        <p:grpSpPr bwMode="auto">
          <a:xfrm>
            <a:off x="9304032" y="4287845"/>
            <a:ext cx="1826683" cy="1295400"/>
            <a:chOff x="4574" y="3342"/>
            <a:chExt cx="960" cy="912"/>
          </a:xfrm>
        </p:grpSpPr>
        <p:sp>
          <p:nvSpPr>
            <p:cNvPr id="62"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3"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4"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787342"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5" name="Group 40">
            <a:extLst>
              <a:ext uri="{FF2B5EF4-FFF2-40B4-BE49-F238E27FC236}">
                <a16:creationId xmlns:a16="http://schemas.microsoft.com/office/drawing/2014/main" id="{1E2FD997-65F8-455A-B4FE-7FC593618F92}"/>
              </a:ext>
            </a:extLst>
          </p:cNvPr>
          <p:cNvGrpSpPr>
            <a:grpSpLocks/>
          </p:cNvGrpSpPr>
          <p:nvPr/>
        </p:nvGrpSpPr>
        <p:grpSpPr bwMode="auto">
          <a:xfrm>
            <a:off x="9318352" y="4274977"/>
            <a:ext cx="1826683" cy="1295400"/>
            <a:chOff x="4598" y="3348"/>
            <a:chExt cx="960" cy="912"/>
          </a:xfrm>
        </p:grpSpPr>
        <p:sp>
          <p:nvSpPr>
            <p:cNvPr id="66"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7"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68" name="Group 40">
            <a:extLst>
              <a:ext uri="{FF2B5EF4-FFF2-40B4-BE49-F238E27FC236}">
                <a16:creationId xmlns:a16="http://schemas.microsoft.com/office/drawing/2014/main" id="{1E2FD997-65F8-455A-B4FE-7FC593618F92}"/>
              </a:ext>
            </a:extLst>
          </p:cNvPr>
          <p:cNvGrpSpPr>
            <a:grpSpLocks/>
          </p:cNvGrpSpPr>
          <p:nvPr/>
        </p:nvGrpSpPr>
        <p:grpSpPr bwMode="auto">
          <a:xfrm>
            <a:off x="9318486" y="4277268"/>
            <a:ext cx="1826683" cy="1295400"/>
            <a:chOff x="4574" y="3342"/>
            <a:chExt cx="960" cy="912"/>
          </a:xfrm>
        </p:grpSpPr>
        <p:sp>
          <p:nvSpPr>
            <p:cNvPr id="69"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0"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1" name="Group 40">
            <a:extLst>
              <a:ext uri="{FF2B5EF4-FFF2-40B4-BE49-F238E27FC236}">
                <a16:creationId xmlns:a16="http://schemas.microsoft.com/office/drawing/2014/main" id="{1E2FD997-65F8-455A-B4FE-7FC593618F92}"/>
              </a:ext>
            </a:extLst>
          </p:cNvPr>
          <p:cNvGrpSpPr>
            <a:grpSpLocks/>
          </p:cNvGrpSpPr>
          <p:nvPr/>
        </p:nvGrpSpPr>
        <p:grpSpPr bwMode="auto">
          <a:xfrm>
            <a:off x="8786221" y="4304399"/>
            <a:ext cx="2880006" cy="1295400"/>
            <a:chOff x="4555" y="3309"/>
            <a:chExt cx="960" cy="912"/>
          </a:xfrm>
        </p:grpSpPr>
        <p:sp>
          <p:nvSpPr>
            <p:cNvPr id="7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
        <p:nvSpPr>
          <p:cNvPr id="79" name="Sai 1">
            <a:extLst>
              <a:ext uri="{FF2B5EF4-FFF2-40B4-BE49-F238E27FC236}">
                <a16:creationId xmlns:a16="http://schemas.microsoft.com/office/drawing/2014/main" id="{968F9521-E7E1-4B2B-8621-8FB51539901A}"/>
              </a:ext>
            </a:extLst>
          </p:cNvPr>
          <p:cNvSpPr/>
          <p:nvPr/>
        </p:nvSpPr>
        <p:spPr>
          <a:xfrm>
            <a:off x="3925822" y="3733427"/>
            <a:ext cx="590380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rPr>
              <a:t>Giúp xử lí các vấn đề môi trường, tạo ra môi trường sống trong lành, thuận tiện cho con người.</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80"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50086" y="375300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61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randombar(horizontal)">
                                      <p:cBhvr>
                                        <p:cTn id="22" dur="500"/>
                                        <p:tgtEl>
                                          <p:spTgt spid="7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8" presetClass="emph" presetSubtype="0" repeatCount="indefinite" autoRev="1" fill="hold" nodeType="withEffect">
                                  <p:stCondLst>
                                    <p:cond delay="0"/>
                                  </p:stCondLst>
                                  <p:childTnLst>
                                    <p:animRot by="180000">
                                      <p:cBhvr>
                                        <p:cTn id="30" dur="500" fill="hold"/>
                                        <p:tgtEl>
                                          <p:spTgt spid="23"/>
                                        </p:tgtEl>
                                        <p:attrNameLst>
                                          <p:attrName>r</p:attrName>
                                        </p:attrNameLst>
                                      </p:cBhvr>
                                    </p:animRot>
                                  </p:childTnLst>
                                </p:cTn>
                              </p:par>
                              <p:par>
                                <p:cTn id="31" presetID="8" presetClass="emph" presetSubtype="0" repeatCount="indefinite" autoRev="1" fill="hold" nodeType="withEffect">
                                  <p:stCondLst>
                                    <p:cond delay="0"/>
                                  </p:stCondLst>
                                  <p:childTnLst>
                                    <p:animRot by="180000">
                                      <p:cBhvr>
                                        <p:cTn id="32"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4000" fill="hold" nodeType="clickEffect">
                                  <p:stCondLst>
                                    <p:cond delay="0"/>
                                  </p:stCondLst>
                                  <p:childTnLst>
                                    <p:animClr clrSpc="rgb" dir="cw">
                                      <p:cBhvr>
                                        <p:cTn id="37" dur="200" fill="hold"/>
                                        <p:tgtEl>
                                          <p:spTgt spid="39"/>
                                        </p:tgtEl>
                                        <p:attrNameLst>
                                          <p:attrName>fillcolor</p:attrName>
                                        </p:attrNameLst>
                                      </p:cBhvr>
                                      <p:to>
                                        <a:srgbClr val="FF7C80"/>
                                      </p:to>
                                    </p:animClr>
                                    <p:set>
                                      <p:cBhvr>
                                        <p:cTn id="38" dur="200" fill="hold"/>
                                        <p:tgtEl>
                                          <p:spTgt spid="39"/>
                                        </p:tgtEl>
                                        <p:attrNameLst>
                                          <p:attrName>fill.type</p:attrName>
                                        </p:attrNameLst>
                                      </p:cBhvr>
                                      <p:to>
                                        <p:strVal val="solid"/>
                                      </p:to>
                                    </p:set>
                                    <p:set>
                                      <p:cBhvr>
                                        <p:cTn id="39" dur="200" fill="hold"/>
                                        <p:tgtEl>
                                          <p:spTgt spid="3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4000" fill="hold" nodeType="clickEffect">
                                  <p:stCondLst>
                                    <p:cond delay="0"/>
                                  </p:stCondLst>
                                  <p:childTnLst>
                                    <p:animClr clrSpc="rgb" dir="cw">
                                      <p:cBhvr>
                                        <p:cTn id="46" dur="200" fill="hold"/>
                                        <p:tgtEl>
                                          <p:spTgt spid="40"/>
                                        </p:tgtEl>
                                        <p:attrNameLst>
                                          <p:attrName>fillcolor</p:attrName>
                                        </p:attrNameLst>
                                      </p:cBhvr>
                                      <p:to>
                                        <a:srgbClr val="FF7C80"/>
                                      </p:to>
                                    </p:animClr>
                                    <p:set>
                                      <p:cBhvr>
                                        <p:cTn id="47" dur="200" fill="hold"/>
                                        <p:tgtEl>
                                          <p:spTgt spid="40"/>
                                        </p:tgtEl>
                                        <p:attrNameLst>
                                          <p:attrName>fill.type</p:attrName>
                                        </p:attrNameLst>
                                      </p:cBhvr>
                                      <p:to>
                                        <p:strVal val="solid"/>
                                      </p:to>
                                    </p:set>
                                    <p:set>
                                      <p:cBhvr>
                                        <p:cTn id="48" dur="200" fill="hold"/>
                                        <p:tgtEl>
                                          <p:spTgt spid="4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Am-thanh-tra-loi-sai-www_nhacchuongvui_com.wav"/>
                                        </p:tgtEl>
                                      </p:cMediaNode>
                                    </p:audio>
                                  </p:sub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repeatCount="4000" fill="hold" nodeType="clickEffect">
                                  <p:stCondLst>
                                    <p:cond delay="0"/>
                                  </p:stCondLst>
                                  <p:childTnLst>
                                    <p:animClr clrSpc="rgb" dir="cw">
                                      <p:cBhvr>
                                        <p:cTn id="55" dur="200" fill="hold"/>
                                        <p:tgtEl>
                                          <p:spTgt spid="37"/>
                                        </p:tgtEl>
                                        <p:attrNameLst>
                                          <p:attrName>fillcolor</p:attrName>
                                        </p:attrNameLst>
                                      </p:cBhvr>
                                      <p:to>
                                        <a:srgbClr val="00FF00"/>
                                      </p:to>
                                    </p:animClr>
                                    <p:set>
                                      <p:cBhvr>
                                        <p:cTn id="56" dur="200" fill="hold"/>
                                        <p:tgtEl>
                                          <p:spTgt spid="37"/>
                                        </p:tgtEl>
                                        <p:attrNameLst>
                                          <p:attrName>fill.type</p:attrName>
                                        </p:attrNameLst>
                                      </p:cBhvr>
                                      <p:to>
                                        <p:strVal val="solid"/>
                                      </p:to>
                                    </p:set>
                                    <p:set>
                                      <p:cBhvr>
                                        <p:cTn id="57" dur="200" fill="hold"/>
                                        <p:tgtEl>
                                          <p:spTgt spid="3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par>
                                <p:cTn id="58" presetID="1"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m-thanh-tra-loi-dung-www_nhacchuongvui_com.wav"/>
                                        </p:tgtEl>
                                      </p:cMediaNode>
                                    </p:audio>
                                  </p:subTnLst>
                                </p:cTn>
                              </p:par>
                            </p:childTnLst>
                          </p:cTn>
                        </p:par>
                        <p:par>
                          <p:cTn id="60" fill="hold">
                            <p:stCondLst>
                              <p:cond delay="800"/>
                            </p:stCondLst>
                            <p:childTnLst>
                              <p:par>
                                <p:cTn id="61" presetID="10" presetClass="exit" presetSubtype="0" fill="hold" nodeType="after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par>
                          <p:cTn id="64" fill="hold">
                            <p:stCondLst>
                              <p:cond delay="1300"/>
                            </p:stCondLst>
                            <p:childTnLst>
                              <p:par>
                                <p:cTn id="65" presetID="14" presetClass="exit" presetSubtype="10" fill="hold" grpId="1" nodeType="afterEffect">
                                  <p:stCondLst>
                                    <p:cond delay="0"/>
                                  </p:stCondLst>
                                  <p:childTnLst>
                                    <p:animEffect transition="out" filter="randombar(horizontal)">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par>
                          <p:cTn id="71" fill="hold">
                            <p:stCondLst>
                              <p:cond delay="1800"/>
                            </p:stCondLst>
                            <p:childTnLst>
                              <p:par>
                                <p:cTn id="72" presetID="14" presetClass="exit" presetSubtype="10" fill="hold" grpId="1" nodeType="afterEffect">
                                  <p:stCondLst>
                                    <p:cond delay="0"/>
                                  </p:stCondLst>
                                  <p:childTnLst>
                                    <p:animEffect transition="out" filter="randombar(horizontal)">
                                      <p:cBhvr>
                                        <p:cTn id="73" dur="500"/>
                                        <p:tgtEl>
                                          <p:spTgt spid="79"/>
                                        </p:tgtEl>
                                      </p:cBhvr>
                                    </p:animEffect>
                                    <p:set>
                                      <p:cBhvr>
                                        <p:cTn id="74" dur="1" fill="hold">
                                          <p:stCondLst>
                                            <p:cond delay="499"/>
                                          </p:stCondLst>
                                        </p:cTn>
                                        <p:tgtEl>
                                          <p:spTgt spid="79"/>
                                        </p:tgtEl>
                                        <p:attrNameLst>
                                          <p:attrName>style.visibility</p:attrName>
                                        </p:attrNameLst>
                                      </p:cBhvr>
                                      <p:to>
                                        <p:strVal val="hidden"/>
                                      </p:to>
                                    </p:set>
                                  </p:childTnLst>
                                </p:cTn>
                              </p:par>
                              <p:par>
                                <p:cTn id="75" presetID="14" presetClass="exit" presetSubtype="10" fill="hold" grpId="1" nodeType="withEffect">
                                  <p:stCondLst>
                                    <p:cond delay="0"/>
                                  </p:stCondLst>
                                  <p:childTnLst>
                                    <p:animEffect transition="out" filter="randombar(horizontal)">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par>
                                <p:cTn id="78" presetID="14" presetClass="exit" presetSubtype="10" fill="hold" grpId="1" nodeType="withEffect">
                                  <p:stCondLst>
                                    <p:cond delay="0"/>
                                  </p:stCondLst>
                                  <p:childTnLst>
                                    <p:animEffect transition="out" filter="randombar(horizontal)">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par>
                                <p:cTn id="84" presetID="14" presetClass="exit" presetSubtype="10" fill="hold" nodeType="withEffect">
                                  <p:stCondLst>
                                    <p:cond delay="0"/>
                                  </p:stCondLst>
                                  <p:childTnLst>
                                    <p:animEffect transition="out" filter="randombar(horizontal)">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4" presetClass="exit" presetSubtype="10" fill="hold" nodeType="withEffect">
                                  <p:stCondLst>
                                    <p:cond delay="0"/>
                                  </p:stCondLst>
                                  <p:childTnLst>
                                    <p:animEffect transition="out" filter="randombar(horizontal)">
                                      <p:cBhvr>
                                        <p:cTn id="88" dur="500"/>
                                        <p:tgtEl>
                                          <p:spTgt spid="43"/>
                                        </p:tgtEl>
                                      </p:cBhvr>
                                    </p:animEffect>
                                    <p:set>
                                      <p:cBhvr>
                                        <p:cTn id="89" dur="1" fill="hold">
                                          <p:stCondLst>
                                            <p:cond delay="499"/>
                                          </p:stCondLst>
                                        </p:cTn>
                                        <p:tgtEl>
                                          <p:spTgt spid="43"/>
                                        </p:tgtEl>
                                        <p:attrNameLst>
                                          <p:attrName>style.visibility</p:attrName>
                                        </p:attrNameLst>
                                      </p:cBhvr>
                                      <p:to>
                                        <p:strVal val="hidden"/>
                                      </p:to>
                                    </p:set>
                                  </p:childTnLst>
                                </p:cTn>
                              </p:par>
                              <p:par>
                                <p:cTn id="90" presetID="14" presetClass="exit" presetSubtype="10" fill="hold" nodeType="withEffect">
                                  <p:stCondLst>
                                    <p:cond delay="0"/>
                                  </p:stCondLst>
                                  <p:childTnLst>
                                    <p:animEffect transition="out" filter="randombar(horizontal)">
                                      <p:cBhvr>
                                        <p:cTn id="91" dur="500"/>
                                        <p:tgtEl>
                                          <p:spTgt spid="42"/>
                                        </p:tgtEl>
                                      </p:cBhvr>
                                    </p:animEffect>
                                    <p:set>
                                      <p:cBhvr>
                                        <p:cTn id="92" dur="1" fill="hold">
                                          <p:stCondLst>
                                            <p:cond delay="499"/>
                                          </p:stCondLst>
                                        </p:cTn>
                                        <p:tgtEl>
                                          <p:spTgt spid="42"/>
                                        </p:tgtEl>
                                        <p:attrNameLst>
                                          <p:attrName>style.visibility</p:attrName>
                                        </p:attrNameLst>
                                      </p:cBhvr>
                                      <p:to>
                                        <p:strVal val="hidden"/>
                                      </p:to>
                                    </p:set>
                                  </p:childTnLst>
                                </p:cTn>
                              </p:par>
                            </p:childTnLst>
                          </p:cTn>
                        </p:par>
                        <p:par>
                          <p:cTn id="93" fill="hold">
                            <p:stCondLst>
                              <p:cond delay="2300"/>
                            </p:stCondLst>
                            <p:childTnLst>
                              <p:par>
                                <p:cTn id="94" presetID="35" presetClass="path" presetSubtype="0" fill="hold" nodeType="afterEffect">
                                  <p:stCondLst>
                                    <p:cond delay="0"/>
                                  </p:stCondLst>
                                  <p:childTnLst>
                                    <p:animMotion origin="layout" path="M 0 0 L -1 0 " pathEditMode="relative" rAng="0" ptsTypes="AA">
                                      <p:cBhvr>
                                        <p:cTn id="95" dur="3000" fill="hold"/>
                                        <p:tgtEl>
                                          <p:spTgt spid="31"/>
                                        </p:tgtEl>
                                        <p:attrNameLst>
                                          <p:attrName>ppt_x</p:attrName>
                                          <p:attrName>ppt_y</p:attrName>
                                        </p:attrNameLst>
                                      </p:cBhvr>
                                      <p:rCtr x="-50000" y="0"/>
                                    </p:animMotion>
                                  </p:childTnLst>
                                </p:cTn>
                              </p:par>
                              <p:par>
                                <p:cTn id="96" presetID="35" presetClass="path" presetSubtype="0" fill="hold" nodeType="withEffect">
                                  <p:stCondLst>
                                    <p:cond delay="0"/>
                                  </p:stCondLst>
                                  <p:childTnLst>
                                    <p:animMotion origin="layout" path="M 3.33333E-6 -4.81481E-6 L -1 -4.81481E-6 " pathEditMode="relative" rAng="0" ptsTypes="AA">
                                      <p:cBhvr>
                                        <p:cTn id="97" dur="3000" fill="hold"/>
                                        <p:tgtEl>
                                          <p:spTgt spid="23"/>
                                        </p:tgtEl>
                                        <p:attrNameLst>
                                          <p:attrName>ppt_x</p:attrName>
                                          <p:attrName>ppt_y</p:attrName>
                                        </p:attrNameLst>
                                      </p:cBhvr>
                                      <p:rCtr x="-50000" y="0"/>
                                    </p:animMotion>
                                  </p:childTnLst>
                                </p:cTn>
                              </p:par>
                              <p:par>
                                <p:cTn id="98" presetID="35" presetClass="path" presetSubtype="0" fill="hold" nodeType="withEffect">
                                  <p:stCondLst>
                                    <p:cond delay="0"/>
                                  </p:stCondLst>
                                  <p:childTnLst>
                                    <p:animMotion origin="layout" path="M 1.45833E-6 -2.96296E-6 L -1 -2.96296E-6 " pathEditMode="relative" rAng="0" ptsTypes="AA">
                                      <p:cBhvr>
                                        <p:cTn id="99" dur="3000" fill="hold"/>
                                        <p:tgtEl>
                                          <p:spTgt spid="24"/>
                                        </p:tgtEl>
                                        <p:attrNameLst>
                                          <p:attrName>ppt_x</p:attrName>
                                          <p:attrName>ppt_y</p:attrName>
                                        </p:attrNameLst>
                                      </p:cBhvr>
                                      <p:rCtr x="-50000" y="0"/>
                                    </p:animMotion>
                                  </p:childTnLst>
                                </p:cTn>
                              </p:par>
                            </p:childTnLst>
                          </p:cTn>
                        </p:par>
                        <p:par>
                          <p:cTn id="100" fill="hold">
                            <p:stCondLst>
                              <p:cond delay="5300"/>
                            </p:stCondLst>
                            <p:childTnLst>
                              <p:par>
                                <p:cTn id="101" presetID="10" presetClass="entr" presetSubtype="0"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subTnLst>
                                    <p:audio>
                                      <p:cMediaNode>
                                        <p:cTn display="0" masterRel="sameClick">
                                          <p:stCondLst>
                                            <p:cond evt="begin" delay="0">
                                              <p:tn val="10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seq concurrent="1" nextAc="seek">
              <p:cTn id="104" restart="whenNotActive" fill="hold" evtFilter="cancelBubble" nodeType="interactiveSeq">
                <p:stCondLst>
                  <p:cond evt="onClick" delay="0">
                    <p:tgtEl>
                      <p:spTgt spid="64"/>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nodeType="afterEffect">
                                  <p:stCondLst>
                                    <p:cond delay="1000"/>
                                  </p:stCondLst>
                                  <p:childTnLst>
                                    <p:set>
                                      <p:cBhvr>
                                        <p:cTn id="10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nodeType="afterEffect">
                                  <p:stCondLst>
                                    <p:cond delay="1000"/>
                                  </p:stCondLst>
                                  <p:childTnLst>
                                    <p:set>
                                      <p:cBhvr>
                                        <p:cTn id="111" dur="1" fill="hold">
                                          <p:stCondLst>
                                            <p:cond delay="499"/>
                                          </p:stCondLst>
                                        </p:cTn>
                                        <p:tgtEl>
                                          <p:spTgt spid="26"/>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500"/>
                            </p:stCondLst>
                            <p:childTnLst>
                              <p:par>
                                <p:cTn id="113" presetID="1" presetClass="entr" presetSubtype="0" fill="hold" nodeType="afterEffect">
                                  <p:stCondLst>
                                    <p:cond delay="1000"/>
                                  </p:stCondLst>
                                  <p:childTnLst>
                                    <p:set>
                                      <p:cBhvr>
                                        <p:cTn id="114" dur="1" fill="hold">
                                          <p:stCondLst>
                                            <p:cond delay="499"/>
                                          </p:stCondLst>
                                        </p:cTn>
                                        <p:tgtEl>
                                          <p:spTgt spid="29"/>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4000"/>
                            </p:stCondLst>
                            <p:childTnLst>
                              <p:par>
                                <p:cTn id="116" presetID="1" presetClass="entr" presetSubtype="0" fill="hold" nodeType="afterEffect">
                                  <p:stCondLst>
                                    <p:cond delay="1000"/>
                                  </p:stCondLst>
                                  <p:childTnLst>
                                    <p:set>
                                      <p:cBhvr>
                                        <p:cTn id="117" dur="1" fill="hold">
                                          <p:stCondLst>
                                            <p:cond delay="499"/>
                                          </p:stCondLst>
                                        </p:cTn>
                                        <p:tgtEl>
                                          <p:spTgt spid="38"/>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5500"/>
                            </p:stCondLst>
                            <p:childTnLst>
                              <p:par>
                                <p:cTn id="119" presetID="1" presetClass="entr" presetSubtype="0" fill="hold" nodeType="afterEffect">
                                  <p:stCondLst>
                                    <p:cond delay="1000"/>
                                  </p:stCondLst>
                                  <p:childTnLst>
                                    <p:set>
                                      <p:cBhvr>
                                        <p:cTn id="120" dur="1" fill="hold">
                                          <p:stCondLst>
                                            <p:cond delay="499"/>
                                          </p:stCondLst>
                                        </p:cTn>
                                        <p:tgtEl>
                                          <p:spTgt spid="4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7000"/>
                            </p:stCondLst>
                            <p:childTnLst>
                              <p:par>
                                <p:cTn id="122" presetID="1" presetClass="entr" presetSubtype="0" fill="hold" nodeType="afterEffect">
                                  <p:stCondLst>
                                    <p:cond delay="1000"/>
                                  </p:stCondLst>
                                  <p:childTnLst>
                                    <p:set>
                                      <p:cBhvr>
                                        <p:cTn id="123" dur="1" fill="hold">
                                          <p:stCondLst>
                                            <p:cond delay="499"/>
                                          </p:stCondLst>
                                        </p:cTn>
                                        <p:tgtEl>
                                          <p:spTgt spid="52"/>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8500"/>
                            </p:stCondLst>
                            <p:childTnLst>
                              <p:par>
                                <p:cTn id="125" presetID="1" presetClass="entr" presetSubtype="0" fill="hold" nodeType="afterEffect">
                                  <p:stCondLst>
                                    <p:cond delay="1000"/>
                                  </p:stCondLst>
                                  <p:childTnLst>
                                    <p:set>
                                      <p:cBhvr>
                                        <p:cTn id="126" dur="1" fill="hold">
                                          <p:stCondLst>
                                            <p:cond delay="499"/>
                                          </p:stCondLst>
                                        </p:cTn>
                                        <p:tgtEl>
                                          <p:spTgt spid="55"/>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10000"/>
                            </p:stCondLst>
                            <p:childTnLst>
                              <p:par>
                                <p:cTn id="128" presetID="1" presetClass="entr" presetSubtype="0" fill="hold" nodeType="afterEffect">
                                  <p:stCondLst>
                                    <p:cond delay="1000"/>
                                  </p:stCondLst>
                                  <p:childTnLst>
                                    <p:set>
                                      <p:cBhvr>
                                        <p:cTn id="129" dur="1" fill="hold">
                                          <p:stCondLst>
                                            <p:cond delay="499"/>
                                          </p:stCondLst>
                                        </p:cTn>
                                        <p:tgtEl>
                                          <p:spTgt spid="58"/>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11500"/>
                            </p:stCondLst>
                            <p:childTnLst>
                              <p:par>
                                <p:cTn id="131" presetID="1" presetClass="entr" presetSubtype="0" fill="hold" nodeType="afterEffect">
                                  <p:stCondLst>
                                    <p:cond delay="1000"/>
                                  </p:stCondLst>
                                  <p:childTnLst>
                                    <p:set>
                                      <p:cBhvr>
                                        <p:cTn id="132" dur="1" fill="hold">
                                          <p:stCondLst>
                                            <p:cond delay="499"/>
                                          </p:stCondLst>
                                        </p:cTn>
                                        <p:tgtEl>
                                          <p:spTgt spid="61"/>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13000"/>
                            </p:stCondLst>
                            <p:childTnLst>
                              <p:par>
                                <p:cTn id="134" presetID="1" presetClass="entr" presetSubtype="0" fill="hold" nodeType="afterEffect">
                                  <p:stCondLst>
                                    <p:cond delay="1000"/>
                                  </p:stCondLst>
                                  <p:childTnLst>
                                    <p:set>
                                      <p:cBhvr>
                                        <p:cTn id="135" dur="1" fill="hold">
                                          <p:stCondLst>
                                            <p:cond delay="499"/>
                                          </p:stCondLst>
                                        </p:cTn>
                                        <p:tgtEl>
                                          <p:spTgt spid="65"/>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4500"/>
                            </p:stCondLst>
                            <p:childTnLst>
                              <p:par>
                                <p:cTn id="137" presetID="1" presetClass="entr" presetSubtype="0" fill="hold" nodeType="afterEffect">
                                  <p:stCondLst>
                                    <p:cond delay="1000"/>
                                  </p:stCondLst>
                                  <p:childTnLst>
                                    <p:set>
                                      <p:cBhvr>
                                        <p:cTn id="138" dur="1" fill="hold">
                                          <p:stCondLst>
                                            <p:cond delay="499"/>
                                          </p:stCondLst>
                                        </p:cTn>
                                        <p:tgtEl>
                                          <p:spTgt spid="65"/>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6000"/>
                            </p:stCondLst>
                            <p:childTnLst>
                              <p:par>
                                <p:cTn id="140" presetID="1" presetClass="entr" presetSubtype="0" fill="hold" nodeType="afterEffect">
                                  <p:stCondLst>
                                    <p:cond delay="1000"/>
                                  </p:stCondLst>
                                  <p:childTnLst>
                                    <p:set>
                                      <p:cBhvr>
                                        <p:cTn id="141" dur="1" fill="hold">
                                          <p:stCondLst>
                                            <p:cond delay="499"/>
                                          </p:stCondLst>
                                        </p:cTn>
                                        <p:tgtEl>
                                          <p:spTgt spid="68"/>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7500"/>
                            </p:stCondLst>
                            <p:childTnLst>
                              <p:par>
                                <p:cTn id="143" presetID="1" presetClass="entr" presetSubtype="0" fill="hold" nodeType="afterEffect">
                                  <p:stCondLst>
                                    <p:cond delay="1000"/>
                                  </p:stCondLst>
                                  <p:childTnLst>
                                    <p:set>
                                      <p:cBhvr>
                                        <p:cTn id="144" dur="1" fill="hold">
                                          <p:stCondLst>
                                            <p:cond delay="499"/>
                                          </p:stCondLst>
                                        </p:cTn>
                                        <p:tgtEl>
                                          <p:spTgt spid="68"/>
                                        </p:tgtEl>
                                        <p:attrNameLst>
                                          <p:attrName>style.visibility</p:attrName>
                                        </p:attrNameLst>
                                      </p:cBhvr>
                                      <p:to>
                                        <p:strVal val="visible"/>
                                      </p:to>
                                    </p:set>
                                  </p:childTnLst>
                                </p:cTn>
                              </p:par>
                            </p:childTnLst>
                          </p:cTn>
                        </p:par>
                        <p:par>
                          <p:cTn id="145" fill="hold">
                            <p:stCondLst>
                              <p:cond delay="19000"/>
                            </p:stCondLst>
                            <p:childTnLst>
                              <p:par>
                                <p:cTn id="146" presetID="1" presetClass="entr" presetSubtype="0" fill="hold" nodeType="afterEffect">
                                  <p:stCondLst>
                                    <p:cond delay="500"/>
                                  </p:stCondLst>
                                  <p:childTnLst>
                                    <p:set>
                                      <p:cBhvr>
                                        <p:cTn id="147" dur="1" fill="hold">
                                          <p:stCondLst>
                                            <p:cond delay="499"/>
                                          </p:stCondLst>
                                        </p:cTn>
                                        <p:tgtEl>
                                          <p:spTgt spid="71"/>
                                        </p:tgtEl>
                                        <p:attrNameLst>
                                          <p:attrName>style.visibility</p:attrName>
                                        </p:attrNameLst>
                                      </p:cBhvr>
                                      <p:to>
                                        <p:strVal val="visible"/>
                                      </p:to>
                                    </p:set>
                                  </p:childTnLst>
                                </p:cTn>
                              </p:par>
                            </p:childTnLst>
                          </p:cTn>
                        </p:par>
                        <p:par>
                          <p:cTn id="148" fill="hold">
                            <p:stCondLst>
                              <p:cond delay="20000"/>
                            </p:stCondLst>
                            <p:childTnLst>
                              <p:par>
                                <p:cTn id="149" presetID="1" presetClass="entr" presetSubtype="0" fill="hold" nodeType="afterEffect">
                                  <p:stCondLst>
                                    <p:cond delay="0"/>
                                  </p:stCondLst>
                                  <p:childTnLst>
                                    <p:set>
                                      <p:cBhvr>
                                        <p:cTn id="150" dur="1" fill="hold">
                                          <p:stCondLst>
                                            <p:cond delay="499"/>
                                          </p:stCondLst>
                                        </p:cTn>
                                        <p:tgtEl>
                                          <p:spTgt spid="71"/>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8. Ket thuc cau hoi.wav"/>
                                        </p:tgtEl>
                                      </p:cMediaNode>
                                    </p:audio>
                                  </p:subTnLst>
                                </p:cTn>
                              </p:par>
                            </p:childTnLst>
                          </p:cTn>
                        </p:par>
                      </p:childTnLst>
                    </p:cTn>
                  </p:par>
                </p:childTnLst>
              </p:cTn>
              <p:nextCondLst>
                <p:cond evt="onClick" delay="0">
                  <p:tgtEl>
                    <p:spTgt spid="64"/>
                  </p:tgtEl>
                </p:cond>
              </p:nextCondLst>
            </p:seq>
            <p:seq concurrent="1" nextAc="seek">
              <p:cTn id="151" restart="whenNotActive" fill="hold" evtFilter="cancelBubble" nodeType="interactiveSeq">
                <p:stCondLst>
                  <p:cond evt="onClick" delay="0">
                    <p:tgtEl>
                      <p:spTgt spid="79"/>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4000" fill="hold" nodeType="clickEffect">
                                  <p:stCondLst>
                                    <p:cond delay="0"/>
                                  </p:stCondLst>
                                  <p:childTnLst>
                                    <p:animClr clrSpc="rgb" dir="cw">
                                      <p:cBhvr>
                                        <p:cTn id="155" dur="200" fill="hold"/>
                                        <p:tgtEl>
                                          <p:spTgt spid="79"/>
                                        </p:tgtEl>
                                        <p:attrNameLst>
                                          <p:attrName>fillcolor</p:attrName>
                                        </p:attrNameLst>
                                      </p:cBhvr>
                                      <p:to>
                                        <a:srgbClr val="FF7C80"/>
                                      </p:to>
                                    </p:animClr>
                                    <p:set>
                                      <p:cBhvr>
                                        <p:cTn id="156" dur="200" fill="hold"/>
                                        <p:tgtEl>
                                          <p:spTgt spid="79"/>
                                        </p:tgtEl>
                                        <p:attrNameLst>
                                          <p:attrName>fill.type</p:attrName>
                                        </p:attrNameLst>
                                      </p:cBhvr>
                                      <p:to>
                                        <p:strVal val="solid"/>
                                      </p:to>
                                    </p:set>
                                    <p:set>
                                      <p:cBhvr>
                                        <p:cTn id="157" dur="200" fill="hold"/>
                                        <p:tgtEl>
                                          <p:spTgt spid="79"/>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2" name="Am-thanh-tra-loi-sai-www_nhacchuongvui_com.wav"/>
                                        </p:tgtEl>
                                      </p:cMediaNode>
                                    </p:audio>
                                  </p:sub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P spid="79" grpId="0" animBg="1"/>
      <p:bldP spid="79"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1069" t="2602" r="448" b="5138"/>
          <a:stretch/>
        </p:blipFill>
        <p:spPr>
          <a:xfrm>
            <a:off x="-1" y="0"/>
            <a:ext cx="12192001" cy="6858000"/>
          </a:xfrm>
          <a:prstGeom prst="rect">
            <a:avLst/>
          </a:prstGeom>
        </p:spPr>
      </p:pic>
      <p:pic>
        <p:nvPicPr>
          <p:cNvPr id="3" name="图片 2"/>
          <p:cNvPicPr>
            <a:picLocks noChangeAspect="1"/>
          </p:cNvPicPr>
          <p:nvPr/>
        </p:nvPicPr>
        <p:blipFill>
          <a:blip r:embed="rId4"/>
          <a:stretch>
            <a:fillRect/>
          </a:stretch>
        </p:blipFill>
        <p:spPr>
          <a:xfrm>
            <a:off x="8875406" y="469084"/>
            <a:ext cx="3525249" cy="1484315"/>
          </a:xfrm>
          <a:prstGeom prst="rect">
            <a:avLst/>
          </a:prstGeom>
        </p:spPr>
      </p:pic>
      <p:pic>
        <p:nvPicPr>
          <p:cNvPr id="5" name="图片 4"/>
          <p:cNvPicPr>
            <a:picLocks noChangeAspect="1"/>
          </p:cNvPicPr>
          <p:nvPr/>
        </p:nvPicPr>
        <p:blipFill>
          <a:blip r:embed="rId5"/>
          <a:stretch>
            <a:fillRect/>
          </a:stretch>
        </p:blipFill>
        <p:spPr>
          <a:xfrm>
            <a:off x="6891571" y="3674657"/>
            <a:ext cx="3901133" cy="3153128"/>
          </a:xfrm>
          <a:prstGeom prst="rect">
            <a:avLst/>
          </a:prstGeom>
        </p:spPr>
      </p:pic>
      <p:pic>
        <p:nvPicPr>
          <p:cNvPr id="6" name="图片 5"/>
          <p:cNvPicPr>
            <a:picLocks noChangeAspect="1"/>
          </p:cNvPicPr>
          <p:nvPr/>
        </p:nvPicPr>
        <p:blipFill>
          <a:blip r:embed="rId6"/>
          <a:stretch>
            <a:fillRect/>
          </a:stretch>
        </p:blipFill>
        <p:spPr>
          <a:xfrm>
            <a:off x="0" y="272124"/>
            <a:ext cx="3075000" cy="3030000"/>
          </a:xfrm>
          <a:prstGeom prst="rect">
            <a:avLst/>
          </a:prstGeom>
        </p:spPr>
      </p:pic>
      <p:grpSp>
        <p:nvGrpSpPr>
          <p:cNvPr id="7" name="组合 6"/>
          <p:cNvGrpSpPr/>
          <p:nvPr/>
        </p:nvGrpSpPr>
        <p:grpSpPr>
          <a:xfrm>
            <a:off x="3382400" y="272124"/>
            <a:ext cx="8434282" cy="4665827"/>
            <a:chOff x="-6300496" y="5642681"/>
            <a:chExt cx="23412450" cy="11961811"/>
          </a:xfrm>
        </p:grpSpPr>
        <p:grpSp>
          <p:nvGrpSpPr>
            <p:cNvPr id="8" name="组合 7"/>
            <p:cNvGrpSpPr/>
            <p:nvPr/>
          </p:nvGrpSpPr>
          <p:grpSpPr>
            <a:xfrm>
              <a:off x="-6300496" y="5642681"/>
              <a:ext cx="23412450" cy="11961811"/>
              <a:chOff x="2619060" y="-3486152"/>
              <a:chExt cx="23412450" cy="11961811"/>
            </a:xfrm>
          </p:grpSpPr>
          <p:sp>
            <p:nvSpPr>
              <p:cNvPr id="10"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dirty="0">
                  <a:solidFill>
                    <a:srgbClr val="1D9BB8"/>
                  </a:solidFill>
                  <a:latin typeface="Times New Roman" pitchFamily="18" charset="0"/>
                </a:endParaRPr>
              </a:p>
            </p:txBody>
          </p:sp>
          <p:sp>
            <p:nvSpPr>
              <p:cNvPr id="11"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dirty="0">
                  <a:solidFill>
                    <a:srgbClr val="1D9BB8"/>
                  </a:solidFill>
                  <a:latin typeface="Times New Roman" pitchFamily="18" charset="0"/>
                </a:endParaRPr>
              </a:p>
            </p:txBody>
          </p:sp>
        </p:grpSp>
        <p:pic>
          <p:nvPicPr>
            <p:cNvPr id="9" name="图片 8"/>
            <p:cNvPicPr>
              <a:picLocks noChangeAspect="1"/>
            </p:cNvPicPr>
            <p:nvPr/>
          </p:nvPicPr>
          <p:blipFill>
            <a:blip r:embed="rId7"/>
            <a:stretch>
              <a:fillRect/>
            </a:stretch>
          </p:blipFill>
          <p:spPr>
            <a:xfrm>
              <a:off x="-5737225" y="6362278"/>
              <a:ext cx="22275002" cy="10586251"/>
            </a:xfrm>
            <a:prstGeom prst="rect">
              <a:avLst/>
            </a:prstGeom>
          </p:spPr>
        </p:pic>
      </p:grpSp>
      <p:pic>
        <p:nvPicPr>
          <p:cNvPr id="20" name="图片 19"/>
          <p:cNvPicPr>
            <a:picLocks noChangeAspect="1"/>
          </p:cNvPicPr>
          <p:nvPr/>
        </p:nvPicPr>
        <p:blipFill>
          <a:blip r:embed="rId8"/>
          <a:stretch>
            <a:fillRect/>
          </a:stretch>
        </p:blipFill>
        <p:spPr>
          <a:xfrm>
            <a:off x="730004" y="2100105"/>
            <a:ext cx="3500165" cy="4578595"/>
          </a:xfrm>
          <a:prstGeom prst="rect">
            <a:avLst/>
          </a:prstGeom>
        </p:spPr>
      </p:pic>
      <p:pic>
        <p:nvPicPr>
          <p:cNvPr id="21" name="Picture 20">
            <a:extLst>
              <a:ext uri="{FF2B5EF4-FFF2-40B4-BE49-F238E27FC236}">
                <a16:creationId xmlns:a16="http://schemas.microsoft.com/office/drawing/2014/main" id="{C72A0E9E-5164-4BF0-BBCC-8D4794AD3632}"/>
              </a:ext>
            </a:extLst>
          </p:cNvPr>
          <p:cNvPicPr>
            <a:picLocks noChangeAspect="1"/>
          </p:cNvPicPr>
          <p:nvPr/>
        </p:nvPicPr>
        <p:blipFill>
          <a:blip r:embed="rId9"/>
          <a:stretch>
            <a:fillRect/>
          </a:stretch>
        </p:blipFill>
        <p:spPr>
          <a:xfrm>
            <a:off x="4301083" y="2056809"/>
            <a:ext cx="6913463" cy="2103302"/>
          </a:xfrm>
          <a:prstGeom prst="rect">
            <a:avLst/>
          </a:prstGeom>
        </p:spPr>
      </p:pic>
    </p:spTree>
    <p:extLst>
      <p:ext uri="{BB962C8B-B14F-4D97-AF65-F5344CB8AC3E}">
        <p14:creationId xmlns:p14="http://schemas.microsoft.com/office/powerpoint/2010/main" val="307294719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44861 0.14815 L 0.44861 0.14846 C 0.44757 0.12654 0.44775 0.10494 0.44584 0.08395 C 0.44532 0.07901 0.44306 0.07531 0.44167 0.07161 C 0.43802 0.06204 0.4283 0.03549 0.42223 0.02469 C 0.41146 0.00556 0.41094 0.00803 0.39861 -0.00741 C 0.37796 -0.03333 0.39757 -0.01327 0.37361 -0.0321 C 0.35973 -0.04321 0.35261 -0.05463 0.33611 -0.06173 L 0.31389 -0.0716 C 0.31007 -0.07346 0.30643 -0.07593 0.30278 -0.07654 C 0.29289 -0.0787 0.28855 -0.07932 0.27917 -0.08148 L 0.26945 -0.08395 L 0.22917 -0.08148 C 0.2125 -0.07716 0.20816 -0.06697 0.19584 -0.05432 C 0.19306 -0.05185 0.19011 -0.05 0.1875 -0.04691 C 0.17049 -0.02963 0.18855 -0.04444 0.16806 -0.02716 C 0.16476 -0.02469 0.16146 -0.02253 0.15834 -0.01975 C 0.14809 -0.01142 0.1474 -0.00926 0.1375 -0.00247 C 0.13334 -7.40741E-7 0.129 0.00216 0.125 0.00494 C 0.12118 0.0071 0.11754 0.01019 0.11389 0.01235 C 0.10973 0.0142 0.10539 0.01512 0.10139 0.01728 C 0.06042 0.03766 0.08212 0.03117 0.05973 0.03704 C 0.04584 0.03519 0.0316 0.03642 0.01806 0.0321 C 0.01372 0.03056 0.00695 0.01975 0.00695 0.02006 C 0.00556 0.01636 0.00382 0.01327 0.00278 0.00988 C -0.00156 -0.00339 0.00348 0.00617 -3.61111E-6 -7.40741E-7 " pathEditMode="relative" rAng="0" ptsTypes="AAAAAAAAAAAAAAAAAAAAAAAAAA">
                                      <p:cBhvr>
                                        <p:cTn id="9" dur="2000" fill="hold"/>
                                        <p:tgtEl>
                                          <p:spTgt spid="5"/>
                                        </p:tgtEl>
                                        <p:attrNameLst>
                                          <p:attrName>ppt_x</p:attrName>
                                          <p:attrName>ppt_y</p:attrName>
                                        </p:attrNameLst>
                                      </p:cBhvr>
                                      <p:rCtr x="-22431" y="-1160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667002" y="400694"/>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8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a:t>
            </a:r>
            <a:endParaRPr kumimoji="0" lang="en-US" sz="2800" i="0" u="none" strike="noStrike" kern="1200" cap="none" spc="0" normalizeH="0" baseline="0" noProof="0" dirty="0">
              <a:ln>
                <a:noFill/>
              </a:ln>
              <a:solidFill>
                <a:srgbClr val="0000CC"/>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83820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solidFill>
                  <a:srgbClr val="0000CC"/>
                </a:solidFill>
                <a:latin typeface="Times New Roman" panose="02020603050405020304" pitchFamily="18" charset="0"/>
                <a:cs typeface="Times New Roman" panose="02020603050405020304" pitchFamily="18" charset="0"/>
              </a:rPr>
              <a:t>TRƯỜNG</a:t>
            </a:r>
            <a:r>
              <a:rPr lang="en-US" altLang="en-US" sz="2800" b="1" dirty="0">
                <a:solidFill>
                  <a:srgbClr val="0000CC"/>
                </a:solidFill>
                <a:latin typeface="Times New Roman" panose="02020603050405020304" pitchFamily="18" charset="0"/>
                <a:cs typeface="Times New Roman" panose="02020603050405020304" pitchFamily="18" charset="0"/>
              </a:rPr>
              <a:t> TH</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7"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2"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2024 - 2025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5533529" y="1354975"/>
            <a:ext cx="22098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93310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15585"/>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baseline="0" noProof="0" dirty="0" err="1">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19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09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81400" y="838805"/>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57300" y="2587236"/>
            <a:ext cx="10477500" cy="1446550"/>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373380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a:solidFill>
                  <a:srgbClr val="0000CC"/>
                </a:solidFill>
                <a:latin typeface="Times New Roman" panose="02020603050405020304" pitchFamily="18" charset="0"/>
                <a:cs typeface="Times New Roman" panose="02020603050405020304" pitchFamily="18" charset="0"/>
              </a:rPr>
              <a:t>BÀI</a:t>
            </a:r>
            <a:r>
              <a:rPr lang="vi-VN" altLang="en-US" sz="4000" b="1" u="sng" dirty="0">
                <a:solidFill>
                  <a:srgbClr val="0000CC"/>
                </a:solidFill>
                <a:latin typeface="Times New Roman" panose="02020603050405020304" pitchFamily="18" charset="0"/>
                <a:cs typeface="Times New Roman" panose="02020603050405020304" pitchFamily="18" charset="0"/>
              </a:rPr>
              <a:t> </a:t>
            </a:r>
            <a:r>
              <a:rPr lang="en-US" altLang="en-US" sz="4000" b="1" u="sng" dirty="0">
                <a:solidFill>
                  <a:srgbClr val="0000CC"/>
                </a:solidFill>
                <a:latin typeface="Times New Roman" panose="02020603050405020304" pitchFamily="18" charset="0"/>
                <a:cs typeface="Times New Roman" panose="02020603050405020304" pitchFamily="18" charset="0"/>
              </a:rPr>
              <a:t>1</a:t>
            </a:r>
            <a:r>
              <a:rPr lang="vi-VN" altLang="en-US" sz="4000" b="1" dirty="0">
                <a:solidFill>
                  <a:srgbClr val="0000CC"/>
                </a:solidFill>
                <a:latin typeface="Times New Roman" panose="02020603050405020304" pitchFamily="18" charset="0"/>
                <a:cs typeface="Times New Roman" panose="02020603050405020304" pitchFamily="18" charset="0"/>
              </a:rPr>
              <a:t>:</a:t>
            </a:r>
            <a:r>
              <a:rPr lang="en-US" altLang="en-US" sz="4000" b="1" dirty="0">
                <a:solidFill>
                  <a:srgbClr val="0000CC"/>
                </a:solidFill>
                <a:latin typeface="Times New Roman" panose="02020603050405020304" pitchFamily="18" charset="0"/>
                <a:cs typeface="Times New Roman" panose="02020603050405020304" pitchFamily="18" charset="0"/>
              </a:rPr>
              <a:t> VAI TRÒ CỦA CÔNG NGHỆ (TIẾT 2)</a:t>
            </a:r>
            <a:endParaRPr lang="en-US" altLang="en-US" sz="48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876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662364" y="-17463"/>
            <a:ext cx="6635753"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487363" y="332036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2741459" y="2340854"/>
            <a:ext cx="9220200" cy="1364233"/>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2476500" y="1103297"/>
            <a:ext cx="960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(TIẾT 2)</a:t>
            </a:r>
            <a:endParaRPr lang="en-US" altLang="en-US" sz="2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3276600" y="7620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4038600" y="54358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4058478" y="2526223"/>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grpSp>
        <p:nvGrpSpPr>
          <p:cNvPr id="24" name="Group 23"/>
          <p:cNvGrpSpPr/>
          <p:nvPr/>
        </p:nvGrpSpPr>
        <p:grpSpPr>
          <a:xfrm>
            <a:off x="2514600" y="3901183"/>
            <a:ext cx="9220200" cy="1364233"/>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3852401" y="4097279"/>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634705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662364" y="-17463"/>
            <a:ext cx="6635753"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487363" y="332036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2741459" y="2340854"/>
            <a:ext cx="9220200" cy="1364233"/>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2476500" y="1103297"/>
            <a:ext cx="960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(TIẾT 1)</a:t>
            </a:r>
            <a:endParaRPr lang="en-US" altLang="en-US" sz="2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3276600" y="7620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4038600" y="54358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4058478" y="2526223"/>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grpSp>
        <p:nvGrpSpPr>
          <p:cNvPr id="24" name="Group 23"/>
          <p:cNvGrpSpPr/>
          <p:nvPr/>
        </p:nvGrpSpPr>
        <p:grpSpPr>
          <a:xfrm>
            <a:off x="2514600" y="3901183"/>
            <a:ext cx="9220200" cy="1364233"/>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3852401" y="4097279"/>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17829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1069" t="2602" r="448" b="5138"/>
          <a:stretch/>
        </p:blipFill>
        <p:spPr>
          <a:xfrm>
            <a:off x="-1" y="0"/>
            <a:ext cx="12192001" cy="6858000"/>
          </a:xfrm>
          <a:prstGeom prst="rect">
            <a:avLst/>
          </a:prstGeom>
        </p:spPr>
      </p:pic>
      <p:pic>
        <p:nvPicPr>
          <p:cNvPr id="3" name="图片 2"/>
          <p:cNvPicPr>
            <a:picLocks noChangeAspect="1"/>
          </p:cNvPicPr>
          <p:nvPr/>
        </p:nvPicPr>
        <p:blipFill>
          <a:blip r:embed="rId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7"/>
          <a:stretch>
            <a:fillRect/>
          </a:stretch>
        </p:blipFill>
        <p:spPr>
          <a:xfrm>
            <a:off x="-832153" y="4228215"/>
            <a:ext cx="13279964" cy="1990844"/>
          </a:xfrm>
          <a:prstGeom prst="rect">
            <a:avLst/>
          </a:prstGeom>
        </p:spPr>
      </p:pic>
      <p:pic>
        <p:nvPicPr>
          <p:cNvPr id="6" name="图片 5"/>
          <p:cNvPicPr>
            <a:picLocks noChangeAspect="1"/>
          </p:cNvPicPr>
          <p:nvPr/>
        </p:nvPicPr>
        <p:blipFill>
          <a:blip r:embed="rId8"/>
          <a:stretch>
            <a:fillRect/>
          </a:stretch>
        </p:blipFill>
        <p:spPr>
          <a:xfrm>
            <a:off x="-581574" y="5124418"/>
            <a:ext cx="13107348" cy="1852751"/>
          </a:xfrm>
          <a:prstGeom prst="rect">
            <a:avLst/>
          </a:prstGeom>
        </p:spPr>
      </p:pic>
      <p:pic>
        <p:nvPicPr>
          <p:cNvPr id="7" name="图片 6"/>
          <p:cNvPicPr>
            <a:picLocks noChangeAspect="1"/>
          </p:cNvPicPr>
          <p:nvPr/>
        </p:nvPicPr>
        <p:blipFill>
          <a:blip r:embed="rId9"/>
          <a:stretch>
            <a:fillRect/>
          </a:stretch>
        </p:blipFill>
        <p:spPr>
          <a:xfrm>
            <a:off x="2150307" y="3674657"/>
            <a:ext cx="3901133" cy="3153128"/>
          </a:xfrm>
          <a:prstGeom prst="rect">
            <a:avLst/>
          </a:prstGeom>
        </p:spPr>
      </p:pic>
      <p:pic>
        <p:nvPicPr>
          <p:cNvPr id="8" name="图片 7"/>
          <p:cNvPicPr>
            <a:picLocks noChangeAspect="1"/>
          </p:cNvPicPr>
          <p:nvPr/>
        </p:nvPicPr>
        <p:blipFill>
          <a:blip r:embed="rId10"/>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grpSp>
        <p:pic>
          <p:nvPicPr>
            <p:cNvPr id="11" name="图片 10"/>
            <p:cNvPicPr>
              <a:picLocks noChangeAspect="1"/>
            </p:cNvPicPr>
            <p:nvPr/>
          </p:nvPicPr>
          <p:blipFill>
            <a:blip r:embed="rId11"/>
            <a:stretch>
              <a:fillRect/>
            </a:stretch>
          </p:blipFill>
          <p:spPr>
            <a:xfrm>
              <a:off x="-5737225" y="6362278"/>
              <a:ext cx="22275002" cy="10586251"/>
            </a:xfrm>
            <a:prstGeom prst="rect">
              <a:avLst/>
            </a:prstGeom>
          </p:spPr>
        </p:pic>
      </p:grpSp>
      <p:pic>
        <p:nvPicPr>
          <p:cNvPr id="14"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15" name="图片 19"/>
          <p:cNvPicPr>
            <a:picLocks noChangeAspect="1"/>
          </p:cNvPicPr>
          <p:nvPr/>
        </p:nvPicPr>
        <p:blipFill>
          <a:blip r:embed="rId13"/>
          <a:stretch>
            <a:fillRect/>
          </a:stretch>
        </p:blipFill>
        <p:spPr>
          <a:xfrm>
            <a:off x="4003666" y="1377670"/>
            <a:ext cx="1796529" cy="861493"/>
          </a:xfrm>
          <a:prstGeom prst="rect">
            <a:avLst/>
          </a:prstGeom>
        </p:spPr>
      </p:pic>
      <p:pic>
        <p:nvPicPr>
          <p:cNvPr id="16" name="图片 20"/>
          <p:cNvPicPr>
            <a:picLocks noChangeAspect="1"/>
          </p:cNvPicPr>
          <p:nvPr/>
        </p:nvPicPr>
        <p:blipFill rotWithShape="1">
          <a:blip r:embed="rId14"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17" name="图片 22"/>
          <p:cNvPicPr>
            <a:picLocks noChangeAspect="1"/>
          </p:cNvPicPr>
          <p:nvPr/>
        </p:nvPicPr>
        <p:blipFill rotWithShape="1">
          <a:blip r:embed="rId15"/>
          <a:srcRect b="57274"/>
          <a:stretch/>
        </p:blipFill>
        <p:spPr>
          <a:xfrm>
            <a:off x="-118672" y="6061472"/>
            <a:ext cx="12566483" cy="796528"/>
          </a:xfrm>
          <a:prstGeom prst="rect">
            <a:avLst/>
          </a:prstGeom>
        </p:spPr>
      </p:pic>
      <p:pic>
        <p:nvPicPr>
          <p:cNvPr id="18" name="Picture 17">
            <a:extLst>
              <a:ext uri="{FF2B5EF4-FFF2-40B4-BE49-F238E27FC236}">
                <a16:creationId xmlns:a16="http://schemas.microsoft.com/office/drawing/2014/main" id="{0C0F37DC-E822-47E3-A498-F552CD34EB6F}"/>
              </a:ext>
            </a:extLst>
          </p:cNvPr>
          <p:cNvPicPr>
            <a:picLocks noChangeAspect="1"/>
          </p:cNvPicPr>
          <p:nvPr/>
        </p:nvPicPr>
        <p:blipFill>
          <a:blip r:embed="rId16"/>
          <a:stretch>
            <a:fillRect/>
          </a:stretch>
        </p:blipFill>
        <p:spPr>
          <a:xfrm>
            <a:off x="4904881" y="1856084"/>
            <a:ext cx="5883150" cy="1926503"/>
          </a:xfrm>
          <a:prstGeom prst="rect">
            <a:avLst/>
          </a:prstGeom>
        </p:spPr>
      </p:pic>
    </p:spTree>
    <p:extLst>
      <p:ext uri="{BB962C8B-B14F-4D97-AF65-F5344CB8AC3E}">
        <p14:creationId xmlns:p14="http://schemas.microsoft.com/office/powerpoint/2010/main" val="38107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10" dur="2000" fill="hold"/>
                                        <p:tgtEl>
                                          <p:spTgt spid="7"/>
                                        </p:tgtEl>
                                        <p:attrNameLst>
                                          <p:attrName>ppt_x</p:attrName>
                                          <p:attrName>ppt_y</p:attrName>
                                        </p:attrNameLst>
                                      </p:cBhvr>
                                      <p:rCtr x="-39097" y="-10525"/>
                                    </p:animMotion>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3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500"/>
                            </p:stCondLst>
                            <p:childTnLst>
                              <p:par>
                                <p:cTn id="35" presetID="8" presetClass="emph" presetSubtype="0" fill="hold" nodeType="afterEffect">
                                  <p:stCondLst>
                                    <p:cond delay="0"/>
                                  </p:stCondLst>
                                  <p:childTnLst>
                                    <p:animRot by="21600000">
                                      <p:cBhvr>
                                        <p:cTn id="36" dur="2000" fill="hold"/>
                                        <p:tgtEl>
                                          <p:spTgt spid="14"/>
                                        </p:tgtEl>
                                        <p:attrNameLst>
                                          <p:attrName>r</p:attrName>
                                        </p:attrNameLst>
                                      </p:cBhvr>
                                    </p:animRot>
                                  </p:childTnLst>
                                </p:cTn>
                              </p:par>
                            </p:childTnLst>
                          </p:cTn>
                        </p:par>
                        <p:par>
                          <p:cTn id="37" fill="hold">
                            <p:stCondLst>
                              <p:cond delay="65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7000"/>
                            </p:stCondLst>
                            <p:childTnLst>
                              <p:par>
                                <p:cTn id="42" presetID="0" presetClass="path" presetSubtype="0" accel="50000" decel="50000" fill="hold" nodeType="after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3" dur="2000" fill="hold"/>
                                        <p:tgtEl>
                                          <p:spTgt spid="16"/>
                                        </p:tgtEl>
                                        <p:attrNameLst>
                                          <p:attrName>ppt_x</p:attrName>
                                          <p:attrName>ppt_y</p:attrName>
                                        </p:attrNameLst>
                                      </p:cBhvr>
                                      <p:rCtr x="-17031" y="-28642"/>
                                    </p:animMotion>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9500"/>
                            </p:stCondLst>
                            <p:childTnLst>
                              <p:par>
                                <p:cTn id="49" presetID="16" presetClass="entr" presetSubtype="2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0">
                  <p:stCondLst>
                    <p:cond delay="indefinite"/>
                  </p:st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a:extLst>
              <a:ext uri="{FF2B5EF4-FFF2-40B4-BE49-F238E27FC236}">
                <a16:creationId xmlns:a16="http://schemas.microsoft.com/office/drawing/2014/main" id="{2BE746F2-0A69-7FBA-9307-BE194CC6AE96}"/>
              </a:ext>
            </a:extLst>
          </p:cNvPr>
          <p:cNvGrpSpPr/>
          <p:nvPr/>
        </p:nvGrpSpPr>
        <p:grpSpPr>
          <a:xfrm>
            <a:off x="2514600" y="207190"/>
            <a:ext cx="6408040" cy="1414419"/>
            <a:chOff x="0" y="0"/>
            <a:chExt cx="2047836" cy="1876268"/>
          </a:xfrm>
        </p:grpSpPr>
        <p:sp>
          <p:nvSpPr>
            <p:cNvPr id="6" name="Freeform 12">
              <a:extLst>
                <a:ext uri="{FF2B5EF4-FFF2-40B4-BE49-F238E27FC236}">
                  <a16:creationId xmlns:a16="http://schemas.microsoft.com/office/drawing/2014/main" id="{48F85439-C6F8-4C8E-D4C6-A1947081089A}"/>
                </a:ext>
              </a:extLst>
            </p:cNvPr>
            <p:cNvSpPr/>
            <p:nvPr/>
          </p:nvSpPr>
          <p:spPr>
            <a:xfrm>
              <a:off x="92710" y="106680"/>
              <a:ext cx="1943696" cy="1756888"/>
            </a:xfrm>
            <a:custGeom>
              <a:avLst/>
              <a:gdLst/>
              <a:ahLst/>
              <a:cxnLst/>
              <a:rect l="l" t="t" r="r" b="b"/>
              <a:pathLst>
                <a:path w="1943696" h="1756888">
                  <a:moveTo>
                    <a:pt x="1917026" y="1567658"/>
                  </a:moveTo>
                  <a:cubicBezTo>
                    <a:pt x="1917026" y="1655288"/>
                    <a:pt x="1840826" y="1726408"/>
                    <a:pt x="1759546" y="1726408"/>
                  </a:cubicBezTo>
                  <a:lnTo>
                    <a:pt x="66040" y="1726408"/>
                  </a:lnTo>
                  <a:cubicBezTo>
                    <a:pt x="43180" y="1726408"/>
                    <a:pt x="20320" y="1721328"/>
                    <a:pt x="0" y="1712438"/>
                  </a:cubicBezTo>
                  <a:cubicBezTo>
                    <a:pt x="26670" y="1740378"/>
                    <a:pt x="63500" y="1756888"/>
                    <a:pt x="106515" y="1756888"/>
                  </a:cubicBezTo>
                  <a:lnTo>
                    <a:pt x="1797646" y="1756888"/>
                  </a:lnTo>
                  <a:cubicBezTo>
                    <a:pt x="1877656" y="1756888"/>
                    <a:pt x="1943696" y="1690848"/>
                    <a:pt x="1943696" y="1610838"/>
                  </a:cubicBezTo>
                  <a:lnTo>
                    <a:pt x="1943696" y="95250"/>
                  </a:lnTo>
                  <a:cubicBezTo>
                    <a:pt x="1943696" y="58420"/>
                    <a:pt x="1929726" y="25400"/>
                    <a:pt x="1908136" y="0"/>
                  </a:cubicBezTo>
                  <a:cubicBezTo>
                    <a:pt x="1914486" y="16510"/>
                    <a:pt x="1917026" y="34290"/>
                    <a:pt x="1917026" y="52070"/>
                  </a:cubicBezTo>
                  <a:lnTo>
                    <a:pt x="1917026" y="1567658"/>
                  </a:lnTo>
                  <a:lnTo>
                    <a:pt x="1917026" y="1567658"/>
                  </a:lnTo>
                  <a:close/>
                </a:path>
              </a:pathLst>
            </a:custGeom>
            <a:solidFill>
              <a:srgbClr val="C7D0D8"/>
            </a:solidFill>
          </p:spPr>
          <p:txBody>
            <a:bodyPr/>
            <a:lstStyle/>
            <a:p>
              <a:endParaRPr lang="en-US"/>
            </a:p>
          </p:txBody>
        </p:sp>
        <p:sp>
          <p:nvSpPr>
            <p:cNvPr id="7" name="Freeform 13">
              <a:extLst>
                <a:ext uri="{FF2B5EF4-FFF2-40B4-BE49-F238E27FC236}">
                  <a16:creationId xmlns:a16="http://schemas.microsoft.com/office/drawing/2014/main" id="{5F0C9D4E-7C55-FE4D-DDFD-9D1EF59EC64A}"/>
                </a:ext>
              </a:extLst>
            </p:cNvPr>
            <p:cNvSpPr/>
            <p:nvPr/>
          </p:nvSpPr>
          <p:spPr>
            <a:xfrm>
              <a:off x="12700" y="12700"/>
              <a:ext cx="1983066" cy="1807688"/>
            </a:xfrm>
            <a:custGeom>
              <a:avLst/>
              <a:gdLst/>
              <a:ahLst/>
              <a:cxnLst/>
              <a:rect l="l" t="t" r="r" b="b"/>
              <a:pathLst>
                <a:path w="1983066" h="1807688">
                  <a:moveTo>
                    <a:pt x="146050" y="1807688"/>
                  </a:moveTo>
                  <a:lnTo>
                    <a:pt x="1837016" y="1807688"/>
                  </a:lnTo>
                  <a:cubicBezTo>
                    <a:pt x="1917026" y="1807688"/>
                    <a:pt x="1983066" y="1741648"/>
                    <a:pt x="1983066" y="1661638"/>
                  </a:cubicBezTo>
                  <a:lnTo>
                    <a:pt x="1983066" y="146050"/>
                  </a:lnTo>
                  <a:cubicBezTo>
                    <a:pt x="1983066" y="66040"/>
                    <a:pt x="1917026" y="0"/>
                    <a:pt x="1837016" y="0"/>
                  </a:cubicBezTo>
                  <a:lnTo>
                    <a:pt x="146050" y="0"/>
                  </a:lnTo>
                  <a:cubicBezTo>
                    <a:pt x="66040" y="0"/>
                    <a:pt x="0" y="66040"/>
                    <a:pt x="0" y="146050"/>
                  </a:cubicBezTo>
                  <a:lnTo>
                    <a:pt x="0" y="1661638"/>
                  </a:lnTo>
                  <a:cubicBezTo>
                    <a:pt x="0" y="1742918"/>
                    <a:pt x="66040" y="1807688"/>
                    <a:pt x="146050" y="1807688"/>
                  </a:cubicBezTo>
                  <a:close/>
                </a:path>
              </a:pathLst>
            </a:custGeom>
            <a:solidFill>
              <a:srgbClr val="FFFFFF"/>
            </a:solidFill>
          </p:spPr>
          <p:txBody>
            <a:bodyPr/>
            <a:lstStyle/>
            <a:p>
              <a:endParaRPr lang="en-US"/>
            </a:p>
          </p:txBody>
        </p:sp>
        <p:sp>
          <p:nvSpPr>
            <p:cNvPr id="8" name="Freeform 14">
              <a:extLst>
                <a:ext uri="{FF2B5EF4-FFF2-40B4-BE49-F238E27FC236}">
                  <a16:creationId xmlns:a16="http://schemas.microsoft.com/office/drawing/2014/main" id="{58901ED5-E651-364C-9F37-9DE63BF75B77}"/>
                </a:ext>
              </a:extLst>
            </p:cNvPr>
            <p:cNvSpPr/>
            <p:nvPr/>
          </p:nvSpPr>
          <p:spPr>
            <a:xfrm>
              <a:off x="0" y="0"/>
              <a:ext cx="2047836" cy="1876268"/>
            </a:xfrm>
            <a:custGeom>
              <a:avLst/>
              <a:gdLst/>
              <a:ahLst/>
              <a:cxnLst/>
              <a:rect l="l" t="t" r="r" b="b"/>
              <a:pathLst>
                <a:path w="2047836" h="1876268">
                  <a:moveTo>
                    <a:pt x="1984336" y="74930"/>
                  </a:moveTo>
                  <a:cubicBezTo>
                    <a:pt x="1956396" y="30480"/>
                    <a:pt x="1906866" y="0"/>
                    <a:pt x="1849716" y="0"/>
                  </a:cubicBezTo>
                  <a:lnTo>
                    <a:pt x="158750" y="0"/>
                  </a:lnTo>
                  <a:cubicBezTo>
                    <a:pt x="71120" y="0"/>
                    <a:pt x="0" y="71120"/>
                    <a:pt x="0" y="158750"/>
                  </a:cubicBezTo>
                  <a:lnTo>
                    <a:pt x="0" y="1674338"/>
                  </a:lnTo>
                  <a:cubicBezTo>
                    <a:pt x="0" y="1726408"/>
                    <a:pt x="25400" y="1772128"/>
                    <a:pt x="63500" y="1801338"/>
                  </a:cubicBezTo>
                  <a:cubicBezTo>
                    <a:pt x="91440" y="1845788"/>
                    <a:pt x="140970" y="1876268"/>
                    <a:pt x="200866" y="1876268"/>
                  </a:cubicBezTo>
                  <a:lnTo>
                    <a:pt x="1889086" y="1876268"/>
                  </a:lnTo>
                  <a:cubicBezTo>
                    <a:pt x="1976716" y="1876268"/>
                    <a:pt x="2047836" y="1805148"/>
                    <a:pt x="2047836" y="1717518"/>
                  </a:cubicBezTo>
                  <a:lnTo>
                    <a:pt x="2047836" y="201930"/>
                  </a:lnTo>
                  <a:cubicBezTo>
                    <a:pt x="2047836" y="149860"/>
                    <a:pt x="2022436" y="104140"/>
                    <a:pt x="1984336" y="74930"/>
                  </a:cubicBezTo>
                  <a:close/>
                  <a:moveTo>
                    <a:pt x="12700" y="1674338"/>
                  </a:moveTo>
                  <a:lnTo>
                    <a:pt x="12700" y="158750"/>
                  </a:lnTo>
                  <a:cubicBezTo>
                    <a:pt x="12700" y="78740"/>
                    <a:pt x="78740" y="12700"/>
                    <a:pt x="158750" y="12700"/>
                  </a:cubicBezTo>
                  <a:lnTo>
                    <a:pt x="1849716" y="12700"/>
                  </a:lnTo>
                  <a:cubicBezTo>
                    <a:pt x="1929726" y="12700"/>
                    <a:pt x="1995766" y="78740"/>
                    <a:pt x="1995766" y="158750"/>
                  </a:cubicBezTo>
                  <a:lnTo>
                    <a:pt x="1995766" y="1674338"/>
                  </a:lnTo>
                  <a:cubicBezTo>
                    <a:pt x="1995766" y="1754348"/>
                    <a:pt x="1929726" y="1820388"/>
                    <a:pt x="1849716" y="1820388"/>
                  </a:cubicBezTo>
                  <a:lnTo>
                    <a:pt x="158750" y="1820388"/>
                  </a:lnTo>
                  <a:cubicBezTo>
                    <a:pt x="78740" y="1820388"/>
                    <a:pt x="12700" y="1755618"/>
                    <a:pt x="12700" y="1674338"/>
                  </a:cubicBezTo>
                  <a:close/>
                  <a:moveTo>
                    <a:pt x="2036406" y="1717518"/>
                  </a:moveTo>
                  <a:cubicBezTo>
                    <a:pt x="2036406" y="1797528"/>
                    <a:pt x="1969096" y="1863568"/>
                    <a:pt x="1889086" y="1863568"/>
                  </a:cubicBezTo>
                  <a:lnTo>
                    <a:pt x="200866" y="1863568"/>
                  </a:lnTo>
                  <a:cubicBezTo>
                    <a:pt x="157480" y="1863568"/>
                    <a:pt x="120650" y="1847058"/>
                    <a:pt x="93980" y="1819118"/>
                  </a:cubicBezTo>
                  <a:cubicBezTo>
                    <a:pt x="114300" y="1828008"/>
                    <a:pt x="135890" y="1833088"/>
                    <a:pt x="160020" y="1833088"/>
                  </a:cubicBezTo>
                  <a:lnTo>
                    <a:pt x="1850986" y="1833088"/>
                  </a:lnTo>
                  <a:cubicBezTo>
                    <a:pt x="1938616" y="1833088"/>
                    <a:pt x="2009736" y="1761968"/>
                    <a:pt x="2009736" y="1674338"/>
                  </a:cubicBezTo>
                  <a:lnTo>
                    <a:pt x="2009736" y="158750"/>
                  </a:lnTo>
                  <a:cubicBezTo>
                    <a:pt x="2009736" y="140970"/>
                    <a:pt x="2005926" y="123190"/>
                    <a:pt x="2000846" y="106680"/>
                  </a:cubicBezTo>
                  <a:cubicBezTo>
                    <a:pt x="2022436" y="132080"/>
                    <a:pt x="2036406" y="165100"/>
                    <a:pt x="2036406" y="201930"/>
                  </a:cubicBezTo>
                  <a:lnTo>
                    <a:pt x="2036406" y="1717518"/>
                  </a:lnTo>
                  <a:cubicBezTo>
                    <a:pt x="2036406" y="1717518"/>
                    <a:pt x="2036406" y="1717518"/>
                    <a:pt x="2036406" y="1717518"/>
                  </a:cubicBezTo>
                  <a:close/>
                </a:path>
              </a:pathLst>
            </a:custGeom>
            <a:solidFill>
              <a:srgbClr val="77838D"/>
            </a:solidFill>
          </p:spPr>
          <p:txBody>
            <a:bodyPr/>
            <a:lstStyle/>
            <a:p>
              <a:endParaRPr lang="en-US"/>
            </a:p>
          </p:txBody>
        </p:sp>
      </p:grpSp>
      <p:sp>
        <p:nvSpPr>
          <p:cNvPr id="9" name="Rounded Rectangle 8"/>
          <p:cNvSpPr/>
          <p:nvPr/>
        </p:nvSpPr>
        <p:spPr>
          <a:xfrm>
            <a:off x="2133600" y="2133600"/>
            <a:ext cx="7017640" cy="3967445"/>
          </a:xfrm>
          <a:prstGeom prst="roundRect">
            <a:avLst/>
          </a:prstGeom>
          <a:solidFill>
            <a:schemeClr val="accent6"/>
          </a:solidFill>
        </p:spPr>
        <p:style>
          <a:lnRef idx="1">
            <a:schemeClr val="accent5"/>
          </a:lnRef>
          <a:fillRef idx="3">
            <a:schemeClr val="accent5"/>
          </a:fillRef>
          <a:effectRef idx="2">
            <a:schemeClr val="accent5"/>
          </a:effectRef>
          <a:fontRef idx="minor">
            <a:schemeClr val="lt1"/>
          </a:fontRef>
        </p:style>
        <p:txBody>
          <a:bodyPr rtlCol="0" anchor="ctr"/>
          <a:lstStyle/>
          <a:p>
            <a:r>
              <a:rPr lang="nl-NL" sz="2800" b="1" dirty="0">
                <a:solidFill>
                  <a:schemeClr val="tx1"/>
                </a:solidFill>
                <a:latin typeface="Times New Roman" pitchFamily="18" charset="0"/>
                <a:cs typeface="Times New Roman" pitchFamily="18" charset="0"/>
              </a:rPr>
              <a:t>Cách chơi: </a:t>
            </a:r>
            <a:endParaRPr lang="en-US" sz="2800" b="1" dirty="0">
              <a:solidFill>
                <a:schemeClr val="tx1"/>
              </a:solidFill>
              <a:latin typeface="Times New Roman" pitchFamily="18" charset="0"/>
              <a:cs typeface="Times New Roman" pitchFamily="18" charset="0"/>
            </a:endParaRPr>
          </a:p>
          <a:p>
            <a:pPr marL="251460">
              <a:spcBef>
                <a:spcPts val="350"/>
              </a:spcBef>
              <a:spcAft>
                <a:spcPts val="0"/>
              </a:spcAft>
            </a:pP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3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GV</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chia</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lớp</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thành</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2</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đội</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ngồi</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tại</a:t>
            </a:r>
            <a:r>
              <a:rPr lang="vi-VN" sz="2800" spc="-30" dirty="0">
                <a:solidFill>
                  <a:schemeClr val="tx1"/>
                </a:solidFill>
                <a:effectLst/>
                <a:latin typeface="Times New Roman" panose="02020603050405020304" pitchFamily="18" charset="0"/>
                <a:ea typeface="Times New Roman" panose="02020603050405020304" pitchFamily="18" charset="0"/>
              </a:rPr>
              <a:t> </a:t>
            </a:r>
            <a:r>
              <a:rPr lang="vi-VN" sz="2800" spc="-20" dirty="0">
                <a:solidFill>
                  <a:schemeClr val="tx1"/>
                </a:solidFill>
                <a:effectLst/>
                <a:latin typeface="Times New Roman" panose="02020603050405020304" pitchFamily="18" charset="0"/>
                <a:ea typeface="Times New Roman" panose="02020603050405020304" pitchFamily="18" charset="0"/>
              </a:rPr>
              <a:t>chỗ.</a:t>
            </a:r>
            <a:endParaRPr lang="en-US" sz="2800" dirty="0">
              <a:solidFill>
                <a:schemeClr val="tx1"/>
              </a:solidFill>
              <a:effectLst/>
              <a:latin typeface="Times New Roman" panose="02020603050405020304" pitchFamily="18" charset="0"/>
              <a:ea typeface="Times New Roman" panose="02020603050405020304" pitchFamily="18" charset="0"/>
            </a:endParaRPr>
          </a:p>
          <a:p>
            <a:pPr marL="71755" indent="179705">
              <a:lnSpc>
                <a:spcPct val="103000"/>
              </a:lnSpc>
              <a:spcBef>
                <a:spcPts val="345"/>
              </a:spcBef>
            </a:pP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Mỗi</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đội</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luân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phiên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gọi</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1</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sản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phẩm</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công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nghệ, đội kia sẽ nói vai trò của sản phẩm đó.</a:t>
            </a:r>
            <a:endParaRPr lang="en-US" sz="2800" dirty="0">
              <a:solidFill>
                <a:schemeClr val="tx1"/>
              </a:solidFill>
              <a:effectLst/>
              <a:latin typeface="Times New Roman" panose="02020603050405020304" pitchFamily="18" charset="0"/>
              <a:ea typeface="Times New Roman" panose="02020603050405020304" pitchFamily="18" charset="0"/>
            </a:endParaRPr>
          </a:p>
          <a:p>
            <a:r>
              <a:rPr lang="en-US" sz="2800" dirty="0">
                <a:solidFill>
                  <a:schemeClr val="tx1"/>
                </a:solidFill>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7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Lặp</a:t>
            </a:r>
            <a:r>
              <a:rPr lang="vi-VN" sz="2800" spc="-7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lại</a:t>
            </a:r>
            <a:r>
              <a:rPr lang="vi-VN" sz="2800" spc="-7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3</a:t>
            </a:r>
            <a:r>
              <a:rPr lang="vi-VN" sz="2800" spc="-70" dirty="0">
                <a:solidFill>
                  <a:schemeClr val="tx1"/>
                </a:solidFill>
                <a:effectLst/>
                <a:latin typeface="Times New Roman" panose="02020603050405020304" pitchFamily="18" charset="0"/>
                <a:ea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rPr>
              <a:t>lượt.</a:t>
            </a:r>
            <a:endParaRPr lang="en-US" sz="2800" spc="-10" dirty="0">
              <a:solidFill>
                <a:schemeClr val="tx1"/>
              </a:solidFill>
              <a:effectLst/>
              <a:latin typeface="Times New Roman" panose="02020603050405020304" pitchFamily="18" charset="0"/>
              <a:ea typeface="Times New Roman" panose="02020603050405020304" pitchFamily="18" charset="0"/>
            </a:endParaRPr>
          </a:p>
          <a:p>
            <a:r>
              <a:rPr lang="en-US" sz="2800" spc="-10" dirty="0">
                <a:solidFill>
                  <a:schemeClr val="tx1"/>
                </a:solidFill>
                <a:latin typeface="Times New Roman" panose="02020603050405020304" pitchFamily="18" charset="0"/>
                <a:cs typeface="Times New Roman" pitchFamily="18" charset="0"/>
              </a:rPr>
              <a:t>   + </a:t>
            </a:r>
            <a:r>
              <a:rPr lang="en-US" sz="2800" spc="-10" dirty="0" err="1">
                <a:solidFill>
                  <a:schemeClr val="tx1"/>
                </a:solidFill>
                <a:latin typeface="Times New Roman" panose="02020603050405020304" pitchFamily="18" charset="0"/>
                <a:cs typeface="Times New Roman" pitchFamily="18" charset="0"/>
              </a:rPr>
              <a:t>Đội</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nào</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trả</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lời</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đúng</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nhiều</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hơn</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sẽ</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chiến</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thắng</a:t>
            </a:r>
            <a:r>
              <a:rPr lang="en-US" sz="2800" spc="-10" dirty="0">
                <a:solidFill>
                  <a:schemeClr val="tx1"/>
                </a:solidFill>
                <a:latin typeface="Times New Roman" panose="02020603050405020304"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a:p>
            <a:pPr algn="ctr"/>
            <a:endParaRPr lang="en-US" sz="28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9F8821BC-023B-DCAE-EFDB-6093D4CE7ADD}"/>
              </a:ext>
            </a:extLst>
          </p:cNvPr>
          <p:cNvSpPr txBox="1"/>
          <p:nvPr/>
        </p:nvSpPr>
        <p:spPr>
          <a:xfrm>
            <a:off x="2747244" y="436459"/>
            <a:ext cx="6079415" cy="923330"/>
          </a:xfrm>
          <a:prstGeom prst="rect">
            <a:avLst/>
          </a:prstGeom>
          <a:noFill/>
        </p:spPr>
        <p:txBody>
          <a:bodyPr wrap="square" rtlCol="0">
            <a:spAutoFit/>
          </a:bodyPr>
          <a:lstStyle/>
          <a:p>
            <a:pPr algn="ctr"/>
            <a:r>
              <a:rPr lang="nl-NL"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Trò chơi: “Tôi là”</a:t>
            </a:r>
          </a:p>
        </p:txBody>
      </p:sp>
    </p:spTree>
    <p:extLst>
      <p:ext uri="{BB962C8B-B14F-4D97-AF65-F5344CB8AC3E}">
        <p14:creationId xmlns:p14="http://schemas.microsoft.com/office/powerpoint/2010/main" val="9368437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pic>
        <p:nvPicPr>
          <p:cNvPr id="16" name="Picture 15">
            <a:extLst>
              <a:ext uri="{FF2B5EF4-FFF2-40B4-BE49-F238E27FC236}">
                <a16:creationId xmlns:a16="http://schemas.microsoft.com/office/drawing/2014/main" id="{B28A7F72-3AB5-482E-92CD-1CD830984428}"/>
              </a:ext>
            </a:extLst>
          </p:cNvPr>
          <p:cNvPicPr>
            <a:picLocks noChangeAspect="1"/>
          </p:cNvPicPr>
          <p:nvPr/>
        </p:nvPicPr>
        <p:blipFill>
          <a:blip r:embed="rId17"/>
          <a:stretch>
            <a:fillRect/>
          </a:stretch>
        </p:blipFill>
        <p:spPr>
          <a:xfrm>
            <a:off x="4932406" y="1918806"/>
            <a:ext cx="5358848" cy="1774090"/>
          </a:xfrm>
          <a:prstGeom prst="rect">
            <a:avLst/>
          </a:prstGeom>
        </p:spPr>
      </p:pic>
    </p:spTree>
    <p:extLst>
      <p:ext uri="{BB962C8B-B14F-4D97-AF65-F5344CB8AC3E}">
        <p14:creationId xmlns:p14="http://schemas.microsoft.com/office/powerpoint/2010/main" val="1698882065"/>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60" repeatCount="indefinite" fill="hold" display="0">
                  <p:stCondLst>
                    <p:cond delay="indefinite"/>
                  </p:st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319183" y="685800"/>
            <a:ext cx="9891617"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2. MẶT TRÁI KHI SỬ DỤNG CÔNG NGHỆ</a:t>
            </a:r>
          </a:p>
        </p:txBody>
      </p:sp>
      <p:sp>
        <p:nvSpPr>
          <p:cNvPr id="11"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304800" y="162580"/>
            <a:ext cx="1082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2)</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BC49618-0B4C-70A3-F61C-991B182965DB}"/>
              </a:ext>
            </a:extLst>
          </p:cNvPr>
          <p:cNvSpPr txBox="1"/>
          <p:nvPr/>
        </p:nvSpPr>
        <p:spPr>
          <a:xfrm>
            <a:off x="319183" y="1219200"/>
            <a:ext cx="11582400" cy="954107"/>
          </a:xfrm>
          <a:prstGeom prst="rect">
            <a:avLst/>
          </a:prstGeom>
          <a:noFill/>
        </p:spPr>
        <p:txBody>
          <a:bodyPr wrap="square" rtlCol="0">
            <a:spAutoFit/>
          </a:bodyPr>
          <a:lstStyle/>
          <a:p>
            <a:r>
              <a:rPr lang="vi-VN" sz="2800" dirty="0">
                <a:latin typeface="Times New Roman" panose="02020603050405020304" pitchFamily="18" charset="0"/>
              </a:rPr>
              <a:t>Quan sát sơ đồ trong hình 2 và cho biết công nghệ sản xuất giấy dưới đây có ảnh hưởng như thế nào đến môi trường.</a:t>
            </a:r>
            <a:endParaRPr lang="en-US" sz="4000" b="1"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727288-8972-EA1E-82E3-1CFEE613DE2B}"/>
              </a:ext>
            </a:extLst>
          </p:cNvPr>
          <p:cNvPicPr>
            <a:picLocks noChangeAspect="1"/>
          </p:cNvPicPr>
          <p:nvPr/>
        </p:nvPicPr>
        <p:blipFill>
          <a:blip r:embed="rId2"/>
          <a:stretch>
            <a:fillRect/>
          </a:stretch>
        </p:blipFill>
        <p:spPr>
          <a:xfrm>
            <a:off x="457200" y="2197310"/>
            <a:ext cx="11582400" cy="449811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2000" r="98286">
                        <a14:foregroundMark x1="28000" y1="78571" x2="28000" y2="78571"/>
                        <a14:foregroundMark x1="18857" y1="37143" x2="18857" y2="37143"/>
                        <a14:foregroundMark x1="37714" y1="41429" x2="37714" y2="41429"/>
                      </a14:backgroundRemoval>
                    </a14:imgEffect>
                  </a14:imgLayer>
                </a14:imgProps>
              </a:ext>
              <a:ext uri="{28A0092B-C50C-407E-A947-70E740481C1C}">
                <a14:useLocalDpi xmlns:a14="http://schemas.microsoft.com/office/drawing/2010/main" val="0"/>
              </a:ext>
            </a:extLst>
          </a:blip>
          <a:stretch>
            <a:fillRect/>
          </a:stretch>
        </p:blipFill>
        <p:spPr>
          <a:xfrm flipH="1">
            <a:off x="10898045" y="3723620"/>
            <a:ext cx="1293955" cy="2971800"/>
          </a:xfrm>
          <a:prstGeom prst="rect">
            <a:avLst/>
          </a:prstGeom>
        </p:spPr>
      </p:pic>
    </p:spTree>
    <p:extLst>
      <p:ext uri="{BB962C8B-B14F-4D97-AF65-F5344CB8AC3E}">
        <p14:creationId xmlns:p14="http://schemas.microsoft.com/office/powerpoint/2010/main" val="397198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319183" y="685800"/>
            <a:ext cx="9891617"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2. MẶT TRÁI KHI SỬ DỤNG CÔNG NGHỆ</a:t>
            </a:r>
          </a:p>
        </p:txBody>
      </p:sp>
      <p:sp>
        <p:nvSpPr>
          <p:cNvPr id="11"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304800" y="162580"/>
            <a:ext cx="1082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2)</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BC49618-0B4C-70A3-F61C-991B182965DB}"/>
              </a:ext>
            </a:extLst>
          </p:cNvPr>
          <p:cNvSpPr txBox="1"/>
          <p:nvPr/>
        </p:nvSpPr>
        <p:spPr>
          <a:xfrm>
            <a:off x="304800" y="1209020"/>
            <a:ext cx="5791200" cy="4493538"/>
          </a:xfrm>
          <a:prstGeom prst="rect">
            <a:avLst/>
          </a:prstGeom>
          <a:noFill/>
        </p:spPr>
        <p:txBody>
          <a:bodyPr wrap="square" rtlCol="0">
            <a:spAutoFit/>
          </a:bodyPr>
          <a:lstStyle/>
          <a:p>
            <a:pPr algn="just"/>
            <a:r>
              <a:rPr lang="en-US" sz="2600" dirty="0">
                <a:latin typeface="Times New Roman" panose="02020603050405020304" pitchFamily="18" charset="0"/>
              </a:rPr>
              <a:t>- </a:t>
            </a:r>
            <a:r>
              <a:rPr lang="vi-VN" sz="2600" dirty="0">
                <a:latin typeface="Times New Roman" panose="02020603050405020304" pitchFamily="18" charset="0"/>
              </a:rPr>
              <a:t>Công nghệ sản xuất giấy trên sử dụng nước “ngâm hoá chất”, không qua xử lý và thải thẳng ra môi trường. </a:t>
            </a:r>
            <a:r>
              <a:rPr lang="en-US" sz="2600" dirty="0">
                <a:latin typeface="Times New Roman" panose="02020603050405020304" pitchFamily="18" charset="0"/>
              </a:rPr>
              <a:t>N</a:t>
            </a:r>
            <a:r>
              <a:rPr lang="vi-VN" sz="2600" dirty="0">
                <a:latin typeface="Times New Roman" panose="02020603050405020304" pitchFamily="18" charset="0"/>
              </a:rPr>
              <a:t>ó có thể gây ra vấn đề ô nhiễm nước. </a:t>
            </a:r>
            <a:endParaRPr lang="en-US" sz="2600" dirty="0">
              <a:latin typeface="Times New Roman" panose="02020603050405020304" pitchFamily="18" charset="0"/>
            </a:endParaRPr>
          </a:p>
          <a:p>
            <a:pPr algn="just"/>
            <a:r>
              <a:rPr lang="en-US" sz="2600" dirty="0">
                <a:latin typeface="Times New Roman" panose="02020603050405020304" pitchFamily="18" charset="0"/>
              </a:rPr>
              <a:t>- </a:t>
            </a:r>
            <a:r>
              <a:rPr lang="vi-VN" sz="2600" dirty="0">
                <a:latin typeface="Times New Roman" panose="02020603050405020304" pitchFamily="18" charset="0"/>
              </a:rPr>
              <a:t>Nước thải chứa các chất hóa học từ quá trình sản xuất giấy, và khi nước thải này không được xử lý, nó có thể làm ô nhiễm các nguồn nước tự nhiên. </a:t>
            </a:r>
            <a:endParaRPr lang="en-US" sz="2600" dirty="0">
              <a:latin typeface="Times New Roman" panose="02020603050405020304" pitchFamily="18" charset="0"/>
            </a:endParaRPr>
          </a:p>
          <a:p>
            <a:pPr algn="just"/>
            <a:r>
              <a:rPr lang="en-US" sz="2600" dirty="0">
                <a:latin typeface="Times New Roman" panose="02020603050405020304" pitchFamily="18" charset="0"/>
              </a:rPr>
              <a:t>- </a:t>
            </a:r>
            <a:r>
              <a:rPr lang="vi-VN" sz="2600" dirty="0">
                <a:latin typeface="Times New Roman" panose="02020603050405020304" pitchFamily="18" charset="0"/>
              </a:rPr>
              <a:t>Điều này có thể gây hại cho động vật và thực vật sống trong nước, và làm giảm chất lượng nước mà chúng ta sử dụng.</a:t>
            </a:r>
            <a:endParaRPr lang="en-US" sz="2600" b="1"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727288-8972-EA1E-82E3-1CFEE613DE2B}"/>
              </a:ext>
            </a:extLst>
          </p:cNvPr>
          <p:cNvPicPr>
            <a:picLocks noChangeAspect="1"/>
          </p:cNvPicPr>
          <p:nvPr/>
        </p:nvPicPr>
        <p:blipFill>
          <a:blip r:embed="rId2"/>
          <a:stretch>
            <a:fillRect/>
          </a:stretch>
        </p:blipFill>
        <p:spPr>
          <a:xfrm>
            <a:off x="6287222" y="1179944"/>
            <a:ext cx="5791200" cy="5515475"/>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2000" r="98286">
                        <a14:foregroundMark x1="28000" y1="78571" x2="28000" y2="78571"/>
                        <a14:foregroundMark x1="18857" y1="37143" x2="18857" y2="37143"/>
                        <a14:foregroundMark x1="37714" y1="41429" x2="37714" y2="41429"/>
                      </a14:backgroundRemoval>
                    </a14:imgEffect>
                  </a14:imgLayer>
                </a14:imgProps>
              </a:ext>
              <a:ext uri="{28A0092B-C50C-407E-A947-70E740481C1C}">
                <a14:useLocalDpi xmlns:a14="http://schemas.microsoft.com/office/drawing/2010/main" val="0"/>
              </a:ext>
            </a:extLst>
          </a:blip>
          <a:stretch>
            <a:fillRect/>
          </a:stretch>
        </p:blipFill>
        <p:spPr>
          <a:xfrm flipH="1">
            <a:off x="10898045" y="3723620"/>
            <a:ext cx="1293955" cy="2971800"/>
          </a:xfrm>
          <a:prstGeom prst="rect">
            <a:avLst/>
          </a:prstGeom>
        </p:spPr>
      </p:pic>
    </p:spTree>
    <p:extLst>
      <p:ext uri="{BB962C8B-B14F-4D97-AF65-F5344CB8AC3E}">
        <p14:creationId xmlns:p14="http://schemas.microsoft.com/office/powerpoint/2010/main" val="161695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286526" y="0"/>
            <a:ext cx="9891617"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2. MẶT TRÁI KHI SỬ DỤNG CÔNG NGHỆ</a:t>
            </a:r>
          </a:p>
        </p:txBody>
      </p:sp>
      <p:sp>
        <p:nvSpPr>
          <p:cNvPr id="2" name="TextBox 1">
            <a:extLst>
              <a:ext uri="{FF2B5EF4-FFF2-40B4-BE49-F238E27FC236}">
                <a16:creationId xmlns:a16="http://schemas.microsoft.com/office/drawing/2014/main" id="{1BC49618-0B4C-70A3-F61C-991B182965DB}"/>
              </a:ext>
            </a:extLst>
          </p:cNvPr>
          <p:cNvSpPr txBox="1"/>
          <p:nvPr/>
        </p:nvSpPr>
        <p:spPr>
          <a:xfrm>
            <a:off x="313740" y="539549"/>
            <a:ext cx="11582400" cy="954107"/>
          </a:xfrm>
          <a:prstGeom prst="rect">
            <a:avLst/>
          </a:prstGeom>
          <a:noFill/>
        </p:spPr>
        <p:txBody>
          <a:bodyPr wrap="square" rtlCol="0">
            <a:spAutoFit/>
          </a:bodyPr>
          <a:lstStyle/>
          <a:p>
            <a:r>
              <a:rPr lang="en-US" sz="2800" dirty="0">
                <a:latin typeface="Times New Roman" panose="02020603050405020304" pitchFamily="18" charset="0"/>
              </a:rPr>
              <a:t>Quan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tình</a:t>
            </a:r>
            <a:r>
              <a:rPr lang="en-US" sz="2800" dirty="0">
                <a:latin typeface="Times New Roman" panose="02020603050405020304" pitchFamily="18" charset="0"/>
              </a:rPr>
              <a:t> </a:t>
            </a:r>
            <a:r>
              <a:rPr lang="en-US" sz="2800" dirty="0" err="1">
                <a:latin typeface="Times New Roman" panose="02020603050405020304" pitchFamily="18" charset="0"/>
              </a:rPr>
              <a:t>huống</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3 và </a:t>
            </a:r>
            <a:r>
              <a:rPr lang="en-US" sz="2800" dirty="0" err="1">
                <a:latin typeface="Times New Roman" panose="02020603050405020304" pitchFamily="18" charset="0"/>
              </a:rPr>
              <a:t>lựa</a:t>
            </a:r>
            <a:r>
              <a:rPr lang="en-US" sz="2800" dirty="0">
                <a:latin typeface="Times New Roman" panose="02020603050405020304" pitchFamily="18" charset="0"/>
              </a:rPr>
              <a:t> </a:t>
            </a:r>
            <a:r>
              <a:rPr lang="en-US" sz="2800" dirty="0" err="1">
                <a:latin typeface="Times New Roman" panose="02020603050405020304" pitchFamily="18" charset="0"/>
              </a:rPr>
              <a:t>chọn</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thẻ</a:t>
            </a:r>
            <a:r>
              <a:rPr lang="en-US" sz="2800" dirty="0">
                <a:latin typeface="Times New Roman" panose="02020603050405020304" pitchFamily="18" charset="0"/>
              </a:rPr>
              <a:t> </a:t>
            </a:r>
            <a:r>
              <a:rPr lang="en-US" sz="2800" dirty="0" err="1">
                <a:latin typeface="Times New Roman" panose="02020603050405020304" pitchFamily="18" charset="0"/>
              </a:rPr>
              <a:t>phù</a:t>
            </a:r>
            <a:r>
              <a:rPr lang="en-US" sz="2800" dirty="0">
                <a:latin typeface="Times New Roman" panose="02020603050405020304" pitchFamily="18" charset="0"/>
              </a:rPr>
              <a:t> </a:t>
            </a:r>
            <a:r>
              <a:rPr lang="en-US" sz="2800" dirty="0" err="1">
                <a:latin typeface="Times New Roman" panose="02020603050405020304" pitchFamily="18" charset="0"/>
              </a:rPr>
              <a:t>hợp</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mặt</a:t>
            </a:r>
            <a:r>
              <a:rPr lang="en-US" sz="2800" dirty="0">
                <a:latin typeface="Times New Roman" panose="02020603050405020304" pitchFamily="18" charset="0"/>
              </a:rPr>
              <a:t> </a:t>
            </a:r>
            <a:r>
              <a:rPr lang="en-US" sz="2800" dirty="0" err="1">
                <a:latin typeface="Times New Roman" panose="02020603050405020304" pitchFamily="18" charset="0"/>
              </a:rPr>
              <a:t>trái</a:t>
            </a:r>
            <a:r>
              <a:rPr lang="en-US" sz="2800" dirty="0">
                <a:latin typeface="Times New Roman" panose="02020603050405020304" pitchFamily="18" charset="0"/>
              </a:rPr>
              <a:t> </a:t>
            </a:r>
            <a:r>
              <a:rPr lang="en-US" sz="2800" dirty="0" err="1">
                <a:latin typeface="Times New Roman" panose="02020603050405020304" pitchFamily="18" charset="0"/>
              </a:rPr>
              <a:t>khi</a:t>
            </a:r>
            <a:r>
              <a:rPr lang="en-US" sz="2800" dirty="0">
                <a:latin typeface="Times New Roman" panose="02020603050405020304" pitchFamily="18" charset="0"/>
              </a:rPr>
              <a:t> </a:t>
            </a:r>
            <a:r>
              <a:rPr lang="en-US" sz="2800" dirty="0" err="1">
                <a:latin typeface="Times New Roman" panose="02020603050405020304" pitchFamily="18" charset="0"/>
              </a:rPr>
              <a:t>sử</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nghệ</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mỗi</a:t>
            </a:r>
            <a:r>
              <a:rPr lang="en-US" sz="2800" dirty="0">
                <a:latin typeface="Times New Roman" panose="02020603050405020304" pitchFamily="18" charset="0"/>
              </a:rPr>
              <a:t> </a:t>
            </a:r>
            <a:r>
              <a:rPr lang="en-US" sz="2800" dirty="0" err="1">
                <a:latin typeface="Times New Roman" panose="02020603050405020304" pitchFamily="18" charset="0"/>
              </a:rPr>
              <a:t>hình</a:t>
            </a:r>
            <a:endParaRPr lang="en-US" sz="5400" b="1" dirty="0">
              <a:solidFill>
                <a:srgbClr val="0000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C9DDE5-FADF-A1CD-4888-9BD8101ECB2E}"/>
              </a:ext>
            </a:extLst>
          </p:cNvPr>
          <p:cNvPicPr>
            <a:picLocks noChangeAspect="1"/>
          </p:cNvPicPr>
          <p:nvPr/>
        </p:nvPicPr>
        <p:blipFill>
          <a:blip r:embed="rId2"/>
          <a:stretch>
            <a:fillRect/>
          </a:stretch>
        </p:blipFill>
        <p:spPr>
          <a:xfrm>
            <a:off x="0" y="1493656"/>
            <a:ext cx="12192000" cy="5471395"/>
          </a:xfrm>
          <a:prstGeom prst="rect">
            <a:avLst/>
          </a:prstGeom>
        </p:spPr>
      </p:pic>
    </p:spTree>
    <p:extLst>
      <p:ext uri="{BB962C8B-B14F-4D97-AF65-F5344CB8AC3E}">
        <p14:creationId xmlns:p14="http://schemas.microsoft.com/office/powerpoint/2010/main" val="7836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286526" y="0"/>
            <a:ext cx="9891617"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2. MẶT TRÁI KHI SỬ DỤNG CÔNG NGHỆ</a:t>
            </a:r>
          </a:p>
        </p:txBody>
      </p:sp>
      <p:sp>
        <p:nvSpPr>
          <p:cNvPr id="2" name="TextBox 1">
            <a:extLst>
              <a:ext uri="{FF2B5EF4-FFF2-40B4-BE49-F238E27FC236}">
                <a16:creationId xmlns:a16="http://schemas.microsoft.com/office/drawing/2014/main" id="{1BC49618-0B4C-70A3-F61C-991B182965DB}"/>
              </a:ext>
            </a:extLst>
          </p:cNvPr>
          <p:cNvSpPr txBox="1"/>
          <p:nvPr/>
        </p:nvSpPr>
        <p:spPr>
          <a:xfrm>
            <a:off x="313740" y="539549"/>
            <a:ext cx="11582400" cy="954107"/>
          </a:xfrm>
          <a:prstGeom prst="rect">
            <a:avLst/>
          </a:prstGeom>
          <a:noFill/>
        </p:spPr>
        <p:txBody>
          <a:bodyPr wrap="square" rtlCol="0">
            <a:spAutoFit/>
          </a:bodyPr>
          <a:lstStyle/>
          <a:p>
            <a:r>
              <a:rPr lang="en-US" sz="2800" dirty="0">
                <a:latin typeface="Times New Roman" panose="02020603050405020304" pitchFamily="18" charset="0"/>
              </a:rPr>
              <a:t>Quan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tình</a:t>
            </a:r>
            <a:r>
              <a:rPr lang="en-US" sz="2800" dirty="0">
                <a:latin typeface="Times New Roman" panose="02020603050405020304" pitchFamily="18" charset="0"/>
              </a:rPr>
              <a:t> </a:t>
            </a:r>
            <a:r>
              <a:rPr lang="en-US" sz="2800" dirty="0" err="1">
                <a:latin typeface="Times New Roman" panose="02020603050405020304" pitchFamily="18" charset="0"/>
              </a:rPr>
              <a:t>huống</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3 và </a:t>
            </a:r>
            <a:r>
              <a:rPr lang="en-US" sz="2800" dirty="0" err="1">
                <a:latin typeface="Times New Roman" panose="02020603050405020304" pitchFamily="18" charset="0"/>
              </a:rPr>
              <a:t>lựa</a:t>
            </a:r>
            <a:r>
              <a:rPr lang="en-US" sz="2800" dirty="0">
                <a:latin typeface="Times New Roman" panose="02020603050405020304" pitchFamily="18" charset="0"/>
              </a:rPr>
              <a:t> </a:t>
            </a:r>
            <a:r>
              <a:rPr lang="en-US" sz="2800" dirty="0" err="1">
                <a:latin typeface="Times New Roman" panose="02020603050405020304" pitchFamily="18" charset="0"/>
              </a:rPr>
              <a:t>chọn</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thẻ</a:t>
            </a:r>
            <a:r>
              <a:rPr lang="en-US" sz="2800" dirty="0">
                <a:latin typeface="Times New Roman" panose="02020603050405020304" pitchFamily="18" charset="0"/>
              </a:rPr>
              <a:t> </a:t>
            </a:r>
            <a:r>
              <a:rPr lang="en-US" sz="2800" dirty="0" err="1">
                <a:latin typeface="Times New Roman" panose="02020603050405020304" pitchFamily="18" charset="0"/>
              </a:rPr>
              <a:t>phù</a:t>
            </a:r>
            <a:r>
              <a:rPr lang="en-US" sz="2800" dirty="0">
                <a:latin typeface="Times New Roman" panose="02020603050405020304" pitchFamily="18" charset="0"/>
              </a:rPr>
              <a:t> </a:t>
            </a:r>
            <a:r>
              <a:rPr lang="en-US" sz="2800" dirty="0" err="1">
                <a:latin typeface="Times New Roman" panose="02020603050405020304" pitchFamily="18" charset="0"/>
              </a:rPr>
              <a:t>hợp</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mặt</a:t>
            </a:r>
            <a:r>
              <a:rPr lang="en-US" sz="2800" dirty="0">
                <a:latin typeface="Times New Roman" panose="02020603050405020304" pitchFamily="18" charset="0"/>
              </a:rPr>
              <a:t> </a:t>
            </a:r>
            <a:r>
              <a:rPr lang="en-US" sz="2800" dirty="0" err="1">
                <a:latin typeface="Times New Roman" panose="02020603050405020304" pitchFamily="18" charset="0"/>
              </a:rPr>
              <a:t>trái</a:t>
            </a:r>
            <a:r>
              <a:rPr lang="en-US" sz="2800" dirty="0">
                <a:latin typeface="Times New Roman" panose="02020603050405020304" pitchFamily="18" charset="0"/>
              </a:rPr>
              <a:t> </a:t>
            </a:r>
            <a:r>
              <a:rPr lang="en-US" sz="2800" dirty="0" err="1">
                <a:latin typeface="Times New Roman" panose="02020603050405020304" pitchFamily="18" charset="0"/>
              </a:rPr>
              <a:t>khi</a:t>
            </a:r>
            <a:r>
              <a:rPr lang="en-US" sz="2800" dirty="0">
                <a:latin typeface="Times New Roman" panose="02020603050405020304" pitchFamily="18" charset="0"/>
              </a:rPr>
              <a:t> </a:t>
            </a:r>
            <a:r>
              <a:rPr lang="en-US" sz="2800" dirty="0" err="1">
                <a:latin typeface="Times New Roman" panose="02020603050405020304" pitchFamily="18" charset="0"/>
              </a:rPr>
              <a:t>sử</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nghệ</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mỗi</a:t>
            </a:r>
            <a:r>
              <a:rPr lang="en-US" sz="2800" dirty="0">
                <a:latin typeface="Times New Roman" panose="02020603050405020304" pitchFamily="18" charset="0"/>
              </a:rPr>
              <a:t> </a:t>
            </a:r>
            <a:r>
              <a:rPr lang="en-US" sz="2800" dirty="0" err="1">
                <a:latin typeface="Times New Roman" panose="02020603050405020304" pitchFamily="18" charset="0"/>
              </a:rPr>
              <a:t>hình</a:t>
            </a:r>
            <a:endParaRPr lang="en-US" sz="5400" b="1" dirty="0">
              <a:solidFill>
                <a:srgbClr val="0000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C9DDE5-FADF-A1CD-4888-9BD8101ECB2E}"/>
              </a:ext>
            </a:extLst>
          </p:cNvPr>
          <p:cNvPicPr>
            <a:picLocks noChangeAspect="1"/>
          </p:cNvPicPr>
          <p:nvPr/>
        </p:nvPicPr>
        <p:blipFill>
          <a:blip r:embed="rId2"/>
          <a:stretch>
            <a:fillRect/>
          </a:stretch>
        </p:blipFill>
        <p:spPr>
          <a:xfrm>
            <a:off x="5442" y="1531756"/>
            <a:ext cx="9519558" cy="5173844"/>
          </a:xfrm>
          <a:prstGeom prst="rect">
            <a:avLst/>
          </a:prstGeom>
        </p:spPr>
      </p:pic>
      <p:sp>
        <p:nvSpPr>
          <p:cNvPr id="4" name="TextBox 3">
            <a:extLst>
              <a:ext uri="{FF2B5EF4-FFF2-40B4-BE49-F238E27FC236}">
                <a16:creationId xmlns:a16="http://schemas.microsoft.com/office/drawing/2014/main" id="{3AB072C6-4D7F-509A-1CE3-31CECC692AEB}"/>
              </a:ext>
            </a:extLst>
          </p:cNvPr>
          <p:cNvSpPr txBox="1"/>
          <p:nvPr/>
        </p:nvSpPr>
        <p:spPr>
          <a:xfrm>
            <a:off x="10355207" y="2743200"/>
            <a:ext cx="1524000" cy="1815882"/>
          </a:xfrm>
          <a:prstGeom prst="rect">
            <a:avLst/>
          </a:prstGeom>
          <a:noFill/>
        </p:spPr>
        <p:txBody>
          <a:bodyPr wrap="square">
            <a:spAutoFit/>
          </a:bodyPr>
          <a:lstStyle/>
          <a:p>
            <a:pPr algn="l"/>
            <a:r>
              <a:rPr lang="pt-BR" sz="2800" b="0" i="0" dirty="0">
                <a:solidFill>
                  <a:srgbClr val="FF0000"/>
                </a:solidFill>
                <a:effectLst/>
                <a:latin typeface="Roboto" panose="02000000000000000000" pitchFamily="2" charset="0"/>
              </a:rPr>
              <a:t>1 – a</a:t>
            </a:r>
          </a:p>
          <a:p>
            <a:pPr algn="l"/>
            <a:r>
              <a:rPr lang="pt-BR" sz="2800" b="0" i="0" dirty="0">
                <a:solidFill>
                  <a:srgbClr val="FF0000"/>
                </a:solidFill>
                <a:effectLst/>
                <a:latin typeface="Roboto" panose="02000000000000000000" pitchFamily="2" charset="0"/>
              </a:rPr>
              <a:t>2 – b</a:t>
            </a:r>
          </a:p>
          <a:p>
            <a:pPr algn="l"/>
            <a:r>
              <a:rPr lang="pt-BR" sz="2800" b="0" i="0" dirty="0">
                <a:solidFill>
                  <a:srgbClr val="FF0000"/>
                </a:solidFill>
                <a:effectLst/>
                <a:latin typeface="Roboto" panose="02000000000000000000" pitchFamily="2" charset="0"/>
              </a:rPr>
              <a:t>3 – d</a:t>
            </a:r>
          </a:p>
          <a:p>
            <a:pPr algn="l"/>
            <a:r>
              <a:rPr lang="pt-BR" sz="2800" b="0" i="0" dirty="0">
                <a:solidFill>
                  <a:srgbClr val="FF0000"/>
                </a:solidFill>
                <a:effectLst/>
                <a:latin typeface="Roboto" panose="02000000000000000000" pitchFamily="2" charset="0"/>
              </a:rPr>
              <a:t>4 – c</a:t>
            </a:r>
          </a:p>
        </p:txBody>
      </p:sp>
    </p:spTree>
    <p:extLst>
      <p:ext uri="{BB962C8B-B14F-4D97-AF65-F5344CB8AC3E}">
        <p14:creationId xmlns:p14="http://schemas.microsoft.com/office/powerpoint/2010/main" val="21354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defRPr/>
                </a:pPr>
                <a:endParaRPr lang="zh-CN" altLang="en-US" sz="1867">
                  <a:solidFill>
                    <a:srgbClr val="1D9BB8"/>
                  </a:solidFill>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defRPr/>
                </a:pPr>
                <a:endParaRPr lang="zh-CN" altLang="en-US" sz="1867">
                  <a:solidFill>
                    <a:srgbClr val="1D9BB8"/>
                  </a:solidFill>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sp>
        <p:nvSpPr>
          <p:cNvPr id="15" name="TextBox 14">
            <a:extLst>
              <a:ext uri="{FF2B5EF4-FFF2-40B4-BE49-F238E27FC236}">
                <a16:creationId xmlns:a16="http://schemas.microsoft.com/office/drawing/2014/main" id="{7A6D3EB6-DF95-DD18-524F-B7581068F0F5}"/>
              </a:ext>
            </a:extLst>
          </p:cNvPr>
          <p:cNvSpPr txBox="1"/>
          <p:nvPr/>
        </p:nvSpPr>
        <p:spPr>
          <a:xfrm>
            <a:off x="5740869" y="2143135"/>
            <a:ext cx="4275097" cy="830997"/>
          </a:xfrm>
          <a:prstGeom prst="rect">
            <a:avLst/>
          </a:prstGeom>
          <a:noFill/>
        </p:spPr>
        <p:txBody>
          <a:bodyPr wrap="square" rtlCol="0">
            <a:spAutoFit/>
          </a:bodyPr>
          <a:lstStyle/>
          <a:p>
            <a:r>
              <a:rPr lang="en-US" sz="4800" b="1" dirty="0">
                <a:solidFill>
                  <a:srgbClr val="0000CC"/>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9373936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8" repeatCount="indefinite" fill="hold" display="0">
                  <p:stCondLst>
                    <p:cond delay="indefinite"/>
                  </p:stCondLst>
                </p:cTn>
                <p:tgtEl>
                  <p:spTgt spid="4"/>
                </p:tgtEl>
              </p:cMediaNode>
            </p:audio>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57BFF7E-C251-14E5-9FA2-685DD549D2B4}"/>
              </a:ext>
            </a:extLst>
          </p:cNvPr>
          <p:cNvSpPr txBox="1"/>
          <p:nvPr/>
        </p:nvSpPr>
        <p:spPr>
          <a:xfrm>
            <a:off x="321824" y="1828800"/>
            <a:ext cx="11717776" cy="3970318"/>
          </a:xfrm>
          <a:prstGeom prst="rect">
            <a:avLst/>
          </a:prstGeom>
          <a:noFill/>
        </p:spPr>
        <p:txBody>
          <a:bodyPr wrap="square" rtlCol="0">
            <a:spAutoFit/>
          </a:bodyPr>
          <a:lstStyle/>
          <a:p>
            <a:r>
              <a:rPr lang="vi-VN" sz="2800" dirty="0">
                <a:latin typeface="Times New Roman" panose="02020603050405020304" pitchFamily="18" charset="0"/>
              </a:rPr>
              <a:t>- Gây mất thời gian và làm mất tập trung của chúng ta. Khi chúng ta dùng quá nhiều thời gian cho điện thoại hoặc máy tính, chúng ta có thể quên hoặc không làm được những việc quan trọng khác như học bài, tham gia hoạt động ngoại khóa hay gặp gỡ bạn bè.</a:t>
            </a:r>
          </a:p>
          <a:p>
            <a:r>
              <a:rPr lang="vi-VN" sz="2800" dirty="0">
                <a:latin typeface="Times New Roman" panose="02020603050405020304" pitchFamily="18" charset="0"/>
              </a:rPr>
              <a:t> - Gây tác động tiêu cực đến sức khỏe: Sử dụng công nghệ quá mức, đặc biệt là khi tham gia vào các hoạt động không lành mạnh như chơi game quá lạng lách hoặc xem video không phù hợp, có thể ảnh hưởng đến sức khỏe của chúng ta. Việc ít vận động và ngồi lâu trước màn hình có thể dẫn đến tăng cân, yếu đề kháng và các vấn đề sức khỏe khác.</a:t>
            </a:r>
          </a:p>
        </p:txBody>
      </p:sp>
      <p:sp>
        <p:nvSpPr>
          <p:cNvPr id="11" name="TextBox 10">
            <a:extLst>
              <a:ext uri="{FF2B5EF4-FFF2-40B4-BE49-F238E27FC236}">
                <a16:creationId xmlns:a16="http://schemas.microsoft.com/office/drawing/2014/main" id="{757BFF7E-C251-14E5-9FA2-685DD549D2B4}"/>
              </a:ext>
            </a:extLst>
          </p:cNvPr>
          <p:cNvSpPr txBox="1"/>
          <p:nvPr/>
        </p:nvSpPr>
        <p:spPr>
          <a:xfrm>
            <a:off x="321824" y="533400"/>
            <a:ext cx="11269675" cy="954107"/>
          </a:xfrm>
          <a:prstGeom prst="rect">
            <a:avLst/>
          </a:prstGeom>
          <a:solidFill>
            <a:schemeClr val="accent4">
              <a:lumMod val="20000"/>
              <a:lumOff val="80000"/>
            </a:schemeClr>
          </a:solidFill>
        </p:spPr>
        <p:txBody>
          <a:bodyPr wrap="square" rtlCol="0">
            <a:spAutoFit/>
          </a:bodyPr>
          <a:lstStyle/>
          <a:p>
            <a:r>
              <a:rPr lang="vi-VN" sz="2800" b="1" dirty="0">
                <a:latin typeface="Times New Roman" pitchFamily="18" charset="0"/>
                <a:cs typeface="Times New Roman" pitchFamily="18" charset="0"/>
              </a:rPr>
              <a:t>Em hãy trao đổi với bạn và kể thêm những mặt trái khi sử dụng công nghệ trong đời sống.</a:t>
            </a:r>
          </a:p>
        </p:txBody>
      </p:sp>
    </p:spTree>
    <p:extLst>
      <p:ext uri="{BB962C8B-B14F-4D97-AF65-F5344CB8AC3E}">
        <p14:creationId xmlns:p14="http://schemas.microsoft.com/office/powerpoint/2010/main" val="385587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defRPr/>
                </a:pPr>
                <a:endParaRPr lang="zh-CN" altLang="en-US" sz="1867" dirty="0">
                  <a:solidFill>
                    <a:srgbClr val="1D9BB8"/>
                  </a:solidFill>
                  <a:latin typeface="Times New Roman" pitchFamily="18" charset="0"/>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defRPr/>
                </a:pPr>
                <a:endParaRPr lang="zh-CN" altLang="en-US" sz="1867" dirty="0">
                  <a:solidFill>
                    <a:srgbClr val="1D9BB8"/>
                  </a:solidFill>
                  <a:latin typeface="Times New Roman" pitchFamily="18" charset="0"/>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pic>
        <p:nvPicPr>
          <p:cNvPr id="15" name="Picture 14">
            <a:extLst>
              <a:ext uri="{FF2B5EF4-FFF2-40B4-BE49-F238E27FC236}">
                <a16:creationId xmlns:a16="http://schemas.microsoft.com/office/drawing/2014/main" id="{2E5286F5-B6EE-4598-A8E6-0E0DDEE218D9}"/>
              </a:ext>
            </a:extLst>
          </p:cNvPr>
          <p:cNvPicPr>
            <a:picLocks noChangeAspect="1"/>
          </p:cNvPicPr>
          <p:nvPr/>
        </p:nvPicPr>
        <p:blipFill>
          <a:blip r:embed="rId17"/>
          <a:stretch>
            <a:fillRect/>
          </a:stretch>
        </p:blipFill>
        <p:spPr>
          <a:xfrm>
            <a:off x="5210011" y="1842231"/>
            <a:ext cx="5005250" cy="1774090"/>
          </a:xfrm>
          <a:prstGeom prst="rect">
            <a:avLst/>
          </a:prstGeom>
        </p:spPr>
      </p:pic>
    </p:spTree>
    <p:extLst>
      <p:ext uri="{BB962C8B-B14F-4D97-AF65-F5344CB8AC3E}">
        <p14:creationId xmlns:p14="http://schemas.microsoft.com/office/powerpoint/2010/main" val="268301142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8" repeatCount="indefinite" fill="hold" display="0">
                  <p:stCondLst>
                    <p:cond delay="indefinite"/>
                  </p:st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1069" t="2602" r="448" b="5138"/>
          <a:stretch/>
        </p:blipFill>
        <p:spPr>
          <a:xfrm>
            <a:off x="-1" y="0"/>
            <a:ext cx="12192001" cy="6858000"/>
          </a:xfrm>
          <a:prstGeom prst="rect">
            <a:avLst/>
          </a:prstGeom>
        </p:spPr>
      </p:pic>
      <p:pic>
        <p:nvPicPr>
          <p:cNvPr id="3" name="图片 2"/>
          <p:cNvPicPr>
            <a:picLocks noChangeAspect="1"/>
          </p:cNvPicPr>
          <p:nvPr/>
        </p:nvPicPr>
        <p:blipFill>
          <a:blip r:embed="rId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7"/>
          <a:stretch>
            <a:fillRect/>
          </a:stretch>
        </p:blipFill>
        <p:spPr>
          <a:xfrm>
            <a:off x="-832153" y="4228215"/>
            <a:ext cx="13279964" cy="1990844"/>
          </a:xfrm>
          <a:prstGeom prst="rect">
            <a:avLst/>
          </a:prstGeom>
        </p:spPr>
      </p:pic>
      <p:pic>
        <p:nvPicPr>
          <p:cNvPr id="6" name="图片 5"/>
          <p:cNvPicPr>
            <a:picLocks noChangeAspect="1"/>
          </p:cNvPicPr>
          <p:nvPr/>
        </p:nvPicPr>
        <p:blipFill>
          <a:blip r:embed="rId8"/>
          <a:stretch>
            <a:fillRect/>
          </a:stretch>
        </p:blipFill>
        <p:spPr>
          <a:xfrm>
            <a:off x="-581574" y="5124418"/>
            <a:ext cx="13107348" cy="1852751"/>
          </a:xfrm>
          <a:prstGeom prst="rect">
            <a:avLst/>
          </a:prstGeom>
        </p:spPr>
      </p:pic>
      <p:pic>
        <p:nvPicPr>
          <p:cNvPr id="7" name="图片 6"/>
          <p:cNvPicPr>
            <a:picLocks noChangeAspect="1"/>
          </p:cNvPicPr>
          <p:nvPr/>
        </p:nvPicPr>
        <p:blipFill>
          <a:blip r:embed="rId9"/>
          <a:stretch>
            <a:fillRect/>
          </a:stretch>
        </p:blipFill>
        <p:spPr>
          <a:xfrm>
            <a:off x="2150307" y="3674657"/>
            <a:ext cx="3901133" cy="3153128"/>
          </a:xfrm>
          <a:prstGeom prst="rect">
            <a:avLst/>
          </a:prstGeom>
        </p:spPr>
      </p:pic>
      <p:pic>
        <p:nvPicPr>
          <p:cNvPr id="8" name="图片 7"/>
          <p:cNvPicPr>
            <a:picLocks noChangeAspect="1"/>
          </p:cNvPicPr>
          <p:nvPr/>
        </p:nvPicPr>
        <p:blipFill>
          <a:blip r:embed="rId10"/>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grpSp>
        <p:pic>
          <p:nvPicPr>
            <p:cNvPr id="11" name="图片 10"/>
            <p:cNvPicPr>
              <a:picLocks noChangeAspect="1"/>
            </p:cNvPicPr>
            <p:nvPr/>
          </p:nvPicPr>
          <p:blipFill>
            <a:blip r:embed="rId11"/>
            <a:stretch>
              <a:fillRect/>
            </a:stretch>
          </p:blipFill>
          <p:spPr>
            <a:xfrm>
              <a:off x="-5737225" y="6362278"/>
              <a:ext cx="22275002" cy="10586251"/>
            </a:xfrm>
            <a:prstGeom prst="rect">
              <a:avLst/>
            </a:prstGeom>
          </p:spPr>
        </p:pic>
      </p:grpSp>
      <p:pic>
        <p:nvPicPr>
          <p:cNvPr id="14"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15" name="图片 19"/>
          <p:cNvPicPr>
            <a:picLocks noChangeAspect="1"/>
          </p:cNvPicPr>
          <p:nvPr/>
        </p:nvPicPr>
        <p:blipFill>
          <a:blip r:embed="rId13"/>
          <a:stretch>
            <a:fillRect/>
          </a:stretch>
        </p:blipFill>
        <p:spPr>
          <a:xfrm>
            <a:off x="4003666" y="1377670"/>
            <a:ext cx="1796529" cy="861493"/>
          </a:xfrm>
          <a:prstGeom prst="rect">
            <a:avLst/>
          </a:prstGeom>
        </p:spPr>
      </p:pic>
      <p:pic>
        <p:nvPicPr>
          <p:cNvPr id="16" name="图片 20"/>
          <p:cNvPicPr>
            <a:picLocks noChangeAspect="1"/>
          </p:cNvPicPr>
          <p:nvPr/>
        </p:nvPicPr>
        <p:blipFill rotWithShape="1">
          <a:blip r:embed="rId14"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17" name="图片 22"/>
          <p:cNvPicPr>
            <a:picLocks noChangeAspect="1"/>
          </p:cNvPicPr>
          <p:nvPr/>
        </p:nvPicPr>
        <p:blipFill rotWithShape="1">
          <a:blip r:embed="rId15"/>
          <a:srcRect b="57274"/>
          <a:stretch/>
        </p:blipFill>
        <p:spPr>
          <a:xfrm>
            <a:off x="-118672" y="6061472"/>
            <a:ext cx="12566483" cy="796528"/>
          </a:xfrm>
          <a:prstGeom prst="rect">
            <a:avLst/>
          </a:prstGeom>
        </p:spPr>
      </p:pic>
      <p:pic>
        <p:nvPicPr>
          <p:cNvPr id="18" name="Picture 17">
            <a:extLst>
              <a:ext uri="{FF2B5EF4-FFF2-40B4-BE49-F238E27FC236}">
                <a16:creationId xmlns:a16="http://schemas.microsoft.com/office/drawing/2014/main" id="{0C0F37DC-E822-47E3-A498-F552CD34EB6F}"/>
              </a:ext>
            </a:extLst>
          </p:cNvPr>
          <p:cNvPicPr>
            <a:picLocks noChangeAspect="1"/>
          </p:cNvPicPr>
          <p:nvPr/>
        </p:nvPicPr>
        <p:blipFill>
          <a:blip r:embed="rId16"/>
          <a:stretch>
            <a:fillRect/>
          </a:stretch>
        </p:blipFill>
        <p:spPr>
          <a:xfrm>
            <a:off x="4904881" y="1856084"/>
            <a:ext cx="5883150" cy="1926503"/>
          </a:xfrm>
          <a:prstGeom prst="rect">
            <a:avLst/>
          </a:prstGeom>
        </p:spPr>
      </p:pic>
    </p:spTree>
    <p:extLst>
      <p:ext uri="{BB962C8B-B14F-4D97-AF65-F5344CB8AC3E}">
        <p14:creationId xmlns:p14="http://schemas.microsoft.com/office/powerpoint/2010/main" val="357929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10" dur="2000" fill="hold"/>
                                        <p:tgtEl>
                                          <p:spTgt spid="7"/>
                                        </p:tgtEl>
                                        <p:attrNameLst>
                                          <p:attrName>ppt_x</p:attrName>
                                          <p:attrName>ppt_y</p:attrName>
                                        </p:attrNameLst>
                                      </p:cBhvr>
                                      <p:rCtr x="-39097" y="-10525"/>
                                    </p:animMotion>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3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500"/>
                            </p:stCondLst>
                            <p:childTnLst>
                              <p:par>
                                <p:cTn id="35" presetID="8" presetClass="emph" presetSubtype="0" fill="hold" nodeType="afterEffect">
                                  <p:stCondLst>
                                    <p:cond delay="0"/>
                                  </p:stCondLst>
                                  <p:childTnLst>
                                    <p:animRot by="21600000">
                                      <p:cBhvr>
                                        <p:cTn id="36" dur="2000" fill="hold"/>
                                        <p:tgtEl>
                                          <p:spTgt spid="14"/>
                                        </p:tgtEl>
                                        <p:attrNameLst>
                                          <p:attrName>r</p:attrName>
                                        </p:attrNameLst>
                                      </p:cBhvr>
                                    </p:animRot>
                                  </p:childTnLst>
                                </p:cTn>
                              </p:par>
                            </p:childTnLst>
                          </p:cTn>
                        </p:par>
                        <p:par>
                          <p:cTn id="37" fill="hold">
                            <p:stCondLst>
                              <p:cond delay="65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7000"/>
                            </p:stCondLst>
                            <p:childTnLst>
                              <p:par>
                                <p:cTn id="42" presetID="0" presetClass="path" presetSubtype="0" accel="50000" decel="50000" fill="hold" nodeType="after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3" dur="2000" fill="hold"/>
                                        <p:tgtEl>
                                          <p:spTgt spid="16"/>
                                        </p:tgtEl>
                                        <p:attrNameLst>
                                          <p:attrName>ppt_x</p:attrName>
                                          <p:attrName>ppt_y</p:attrName>
                                        </p:attrNameLst>
                                      </p:cBhvr>
                                      <p:rCtr x="-17031" y="-28642"/>
                                    </p:animMotion>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9500"/>
                            </p:stCondLst>
                            <p:childTnLst>
                              <p:par>
                                <p:cTn id="49" presetID="16" presetClass="entr" presetSubtype="2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0">
                  <p:stCondLst>
                    <p:cond delay="indefinite"/>
                  </p:st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7BFF7E-C251-14E5-9FA2-685DD549D2B4}"/>
              </a:ext>
            </a:extLst>
          </p:cNvPr>
          <p:cNvSpPr txBox="1"/>
          <p:nvPr/>
        </p:nvSpPr>
        <p:spPr>
          <a:xfrm>
            <a:off x="381000" y="609600"/>
            <a:ext cx="10820400" cy="954107"/>
          </a:xfrm>
          <a:prstGeom prst="rect">
            <a:avLst/>
          </a:prstGeom>
          <a:solidFill>
            <a:schemeClr val="accent6">
              <a:lumMod val="60000"/>
              <a:lumOff val="40000"/>
            </a:schemeClr>
          </a:solidFill>
        </p:spPr>
        <p:txBody>
          <a:bodyPr wrap="square" rtlCol="0">
            <a:spAutoFit/>
          </a:bodyPr>
          <a:lstStyle/>
          <a:p>
            <a:r>
              <a:rPr lang="vi-VN" sz="2800" b="1" dirty="0">
                <a:latin typeface="Times New Roman" panose="02020603050405020304" pitchFamily="18" charset="0"/>
              </a:rPr>
              <a:t>1</a:t>
            </a:r>
            <a:r>
              <a:rPr lang="en-US" sz="2800" b="1" dirty="0">
                <a:latin typeface="Times New Roman" panose="02020603050405020304" pitchFamily="18" charset="0"/>
              </a:rPr>
              <a:t>.</a:t>
            </a:r>
            <a:r>
              <a:rPr lang="vi-VN" sz="2800" dirty="0">
                <a:latin typeface="Times New Roman" panose="02020603050405020304" pitchFamily="18" charset="0"/>
              </a:rPr>
              <a:t> Nêu những thói quen của người thân trong gia đình em khi sử dụng công nghệ gây ảnh hưởng đến sức khoẻ</a:t>
            </a:r>
            <a:r>
              <a:rPr lang="en-US" sz="2800" dirty="0">
                <a:latin typeface="Times New Roman" panose="02020603050405020304" pitchFamily="18" charset="0"/>
              </a:rPr>
              <a:t>.</a:t>
            </a:r>
            <a:endParaRPr lang="en-US" sz="2800" b="1" dirty="0">
              <a:solidFill>
                <a:srgbClr val="FF0000"/>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757BFF7E-C251-14E5-9FA2-685DD549D2B4}"/>
              </a:ext>
            </a:extLst>
          </p:cNvPr>
          <p:cNvSpPr txBox="1"/>
          <p:nvPr/>
        </p:nvSpPr>
        <p:spPr>
          <a:xfrm>
            <a:off x="533400" y="1981200"/>
            <a:ext cx="10820400" cy="1815882"/>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vi-VN" sz="2800" i="1" dirty="0">
                <a:solidFill>
                  <a:schemeClr val="tx1"/>
                </a:solidFill>
                <a:latin typeface="Times New Roman" panose="02020603050405020304" pitchFamily="18" charset="0"/>
              </a:rPr>
              <a:t>- Em trai: thường xuyên thức đêm chơi game. Điều này dẫn đến việc thiếu ngủ và ngủ gật, mất tập trung khi đến lớp</a:t>
            </a:r>
          </a:p>
          <a:p>
            <a:r>
              <a:rPr lang="vi-VN" sz="2800" i="1" dirty="0">
                <a:solidFill>
                  <a:schemeClr val="tx1"/>
                </a:solidFill>
                <a:latin typeface="Times New Roman" panose="02020603050405020304" pitchFamily="18" charset="0"/>
              </a:rPr>
              <a:t> - Bố: thường xuyên sử dụng điện thoại trước khi ngủ. Điều này khiến bố bị khó ngủ và chất lượng giấc ngủ bị giảm sút.</a:t>
            </a:r>
          </a:p>
        </p:txBody>
      </p:sp>
    </p:spTree>
    <p:extLst>
      <p:ext uri="{BB962C8B-B14F-4D97-AF65-F5344CB8AC3E}">
        <p14:creationId xmlns:p14="http://schemas.microsoft.com/office/powerpoint/2010/main" val="525840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7BFF7E-C251-14E5-9FA2-685DD549D2B4}"/>
              </a:ext>
            </a:extLst>
          </p:cNvPr>
          <p:cNvSpPr txBox="1"/>
          <p:nvPr/>
        </p:nvSpPr>
        <p:spPr>
          <a:xfrm>
            <a:off x="304800" y="152400"/>
            <a:ext cx="10820400" cy="954107"/>
          </a:xfrm>
          <a:prstGeom prst="rect">
            <a:avLst/>
          </a:prstGeom>
          <a:solidFill>
            <a:schemeClr val="accent6">
              <a:lumMod val="60000"/>
              <a:lumOff val="40000"/>
            </a:schemeClr>
          </a:solidFill>
        </p:spPr>
        <p:txBody>
          <a:bodyPr wrap="square" rtlCol="0">
            <a:spAutoFit/>
          </a:bodyPr>
          <a:lstStyle/>
          <a:p>
            <a:r>
              <a:rPr lang="vi-VN" sz="2800" b="1" dirty="0">
                <a:latin typeface="Times New Roman" panose="02020603050405020304" pitchFamily="18" charset="0"/>
              </a:rPr>
              <a:t>2</a:t>
            </a:r>
            <a:r>
              <a:rPr lang="en-US" sz="2800" b="1" dirty="0">
                <a:latin typeface="Times New Roman" panose="02020603050405020304" pitchFamily="18" charset="0"/>
              </a:rPr>
              <a:t>.</a:t>
            </a:r>
            <a:r>
              <a:rPr lang="vi-VN" sz="2800" dirty="0">
                <a:latin typeface="Times New Roman" panose="02020603050405020304" pitchFamily="18" charset="0"/>
              </a:rPr>
              <a:t> Tìm kiếm thông tin, hình ảnh và chuẩn bị bài trình bày về chủ đề: “Sử dụng công nghệ trong đời sống: Nên hay không nên”</a:t>
            </a:r>
            <a:endParaRPr lang="en-US" sz="2800" b="1" dirty="0">
              <a:solidFill>
                <a:srgbClr val="FF0000"/>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757BFF7E-C251-14E5-9FA2-685DD549D2B4}"/>
              </a:ext>
            </a:extLst>
          </p:cNvPr>
          <p:cNvSpPr txBox="1"/>
          <p:nvPr/>
        </p:nvSpPr>
        <p:spPr>
          <a:xfrm>
            <a:off x="533400" y="1111950"/>
            <a:ext cx="11506200" cy="5262979"/>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vi-VN" sz="2400" i="1" dirty="0">
                <a:solidFill>
                  <a:schemeClr val="tx1"/>
                </a:solidFill>
                <a:latin typeface="Times New Roman" panose="02020603050405020304" pitchFamily="18" charset="0"/>
              </a:rPr>
              <a:t>Xin chào mọi người! Hôm nay, tôi sẽ nói về việc sử dụng công nghệ trong cuộc sống của chúng ta. Có nên hay không nên sử dụng công nghệ? Hãy cùng tìm hiểu nhé!</a:t>
            </a:r>
          </a:p>
          <a:p>
            <a:r>
              <a:rPr lang="vi-VN" sz="2400" i="1" dirty="0">
                <a:solidFill>
                  <a:schemeClr val="tx1"/>
                </a:solidFill>
                <a:latin typeface="Times New Roman" panose="02020603050405020304" pitchFamily="18" charset="0"/>
              </a:rPr>
              <a:t>Công nghệ có thể giúp chúng ta nhanh chóng tìm kiếm thông tin, xem hình ảnh và kết nối với bạn bè. Chúng ta có thể dùng điện thoại hoặc máy tính để học bài, chơi trò chơi hay xem video thú vị. Điều này rất tiện lợi và giúp chúng ta thực hiện nhiều việc một cách dễ dàng.</a:t>
            </a:r>
          </a:p>
          <a:p>
            <a:r>
              <a:rPr lang="vi-VN" sz="2400" i="1" dirty="0">
                <a:solidFill>
                  <a:schemeClr val="tx1"/>
                </a:solidFill>
                <a:latin typeface="Times New Roman" panose="02020603050405020304" pitchFamily="18" charset="0"/>
              </a:rPr>
              <a:t>Tuy nhiên, việc sử dụng công nghệ cũng có nhược điểm. Nếu chúng ta dành quá nhiều thời gian cho công nghệ, chúng ta có thể quên đi những việc quan trọng khác như học bài, thể dục hoặc gặp gỡ bạn bè. Điện thoại và máy tính cũng có thể làm mắt chúng ta mệt mỏi và gây ra những vấn đề về thị lực.</a:t>
            </a:r>
          </a:p>
          <a:p>
            <a:r>
              <a:rPr lang="vi-VN" sz="2400" i="1" dirty="0">
                <a:solidFill>
                  <a:schemeClr val="tx1"/>
                </a:solidFill>
                <a:latin typeface="Times New Roman" panose="02020603050405020304" pitchFamily="18" charset="0"/>
              </a:rPr>
              <a:t>Vì vậy, chúng ta cần sử dụng công nghệ một cách cân nhắc. Hãy đảm bảo rằng chúng ta không sử dụng quá nhiều thời gian cho công nghệ và lựa chọn những hoạt động khác để làm cho cuộc sống của chúng ta cân bằng hơn. Hãy nhớ rằng công nghệ là một công cụ hữu ích, nhưng chúng ta cần sử dụng nó một cách có tỉnh thức và lành mạnh.</a:t>
            </a:r>
          </a:p>
          <a:p>
            <a:r>
              <a:rPr lang="vi-VN" sz="2400" i="1" dirty="0">
                <a:solidFill>
                  <a:schemeClr val="tx1"/>
                </a:solidFill>
                <a:latin typeface="Times New Roman" panose="02020603050405020304" pitchFamily="18" charset="0"/>
              </a:rPr>
              <a:t>Cảm ơn mọi người đã lắng nghe!</a:t>
            </a:r>
          </a:p>
        </p:txBody>
      </p:sp>
    </p:spTree>
    <p:extLst>
      <p:ext uri="{BB962C8B-B14F-4D97-AF65-F5344CB8AC3E}">
        <p14:creationId xmlns:p14="http://schemas.microsoft.com/office/powerpoint/2010/main" val="2776744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2" name="Title 1"/>
          <p:cNvSpPr>
            <a:spLocks noGrp="1"/>
          </p:cNvSpPr>
          <p:nvPr>
            <p:ph type="ctrTitle" idx="4294967295"/>
          </p:nvPr>
        </p:nvSpPr>
        <p:spPr>
          <a:xfrm>
            <a:off x="611705" y="3178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04800" y="1440042"/>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C00000"/>
              </a:solidFill>
              <a:effectLst/>
              <a:uLnTx/>
              <a:uFillTx/>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611705" y="2503995"/>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rPr>
              <a:t>Lệ</a:t>
            </a:r>
            <a:r>
              <a:rPr lang="en-US" sz="2800" dirty="0">
                <a:latin typeface="Times New Roman" panose="02020603050405020304" pitchFamily="18" charset="0"/>
              </a:rPr>
              <a:t> </a:t>
            </a:r>
            <a:r>
              <a:rPr lang="en-US" sz="2800" dirty="0" err="1">
                <a:latin typeface="Times New Roman" panose="02020603050405020304" pitchFamily="18" charset="0"/>
              </a:rPr>
              <a:t>thuộc</a:t>
            </a:r>
            <a:r>
              <a:rPr lang="en-US" sz="2800" dirty="0">
                <a:latin typeface="Times New Roman" panose="02020603050405020304" pitchFamily="18" charset="0"/>
              </a:rPr>
              <a:t> </a:t>
            </a:r>
            <a:r>
              <a:rPr lang="en-US" sz="2800" dirty="0" err="1">
                <a:latin typeface="Times New Roman" panose="02020603050405020304" pitchFamily="18" charset="0"/>
              </a:rPr>
              <a:t>vào</a:t>
            </a:r>
            <a:r>
              <a:rPr lang="en-US" sz="2800" dirty="0">
                <a:latin typeface="Times New Roman" panose="02020603050405020304" pitchFamily="18" charset="0"/>
              </a:rPr>
              <a:t>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nghệ</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611705" y="5024258"/>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an </a:t>
            </a:r>
            <a:r>
              <a:rPr lang="en-US" sz="2800" dirty="0" err="1">
                <a:latin typeface="Times New Roman" panose="02020603050405020304" pitchFamily="18" charset="0"/>
              </a:rPr>
              <a:t>toàn</a:t>
            </a:r>
            <a:r>
              <a:rPr lang="en-US" sz="2800" dirty="0">
                <a:latin typeface="Times New Roman" panose="02020603050405020304" pitchFamily="18" charset="0"/>
              </a:rPr>
              <a:t> </a:t>
            </a:r>
            <a:r>
              <a:rPr lang="en-US" sz="2800" dirty="0" err="1">
                <a:latin typeface="Times New Roman" panose="02020603050405020304" pitchFamily="18" charset="0"/>
              </a:rPr>
              <a:t>thông</a:t>
            </a:r>
            <a:r>
              <a:rPr lang="en-US" sz="2800" dirty="0">
                <a:latin typeface="Times New Roman" panose="02020603050405020304" pitchFamily="18" charset="0"/>
              </a:rPr>
              <a:t>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611705" y="3190473"/>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Ảnh hưởng đến sức khỏe.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581224" y="4107344"/>
            <a:ext cx="11610776"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Tạo ra môi trường sống trong lành, thuận tiện cho con 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381000" y="4011698"/>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endParaRPr>
          </a:p>
        </p:txBody>
      </p:sp>
    </p:spTree>
    <p:extLst>
      <p:ext uri="{BB962C8B-B14F-4D97-AF65-F5344CB8AC3E}">
        <p14:creationId xmlns:p14="http://schemas.microsoft.com/office/powerpoint/2010/main" val="135797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2" name="Title 1"/>
          <p:cNvSpPr>
            <a:spLocks noGrp="1"/>
          </p:cNvSpPr>
          <p:nvPr>
            <p:ph type="ctrTitle" idx="4294967295"/>
          </p:nvPr>
        </p:nvSpPr>
        <p:spPr>
          <a:xfrm>
            <a:off x="611705" y="3178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04800" y="1440042"/>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C00000"/>
              </a:solidFill>
              <a:effectLst/>
              <a:uLnTx/>
              <a:uFillTx/>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611706" y="2325328"/>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an </a:t>
            </a:r>
            <a:r>
              <a:rPr lang="en-US" sz="2800" dirty="0" err="1">
                <a:latin typeface="Times New Roman" panose="02020603050405020304" pitchFamily="18" charset="0"/>
              </a:rPr>
              <a:t>toàn</a:t>
            </a:r>
            <a:r>
              <a:rPr lang="en-US" sz="2800" dirty="0">
                <a:latin typeface="Times New Roman" panose="02020603050405020304" pitchFamily="18" charset="0"/>
              </a:rPr>
              <a:t> </a:t>
            </a:r>
            <a:r>
              <a:rPr lang="en-US" sz="2800" dirty="0" err="1">
                <a:latin typeface="Times New Roman" panose="02020603050405020304" pitchFamily="18" charset="0"/>
              </a:rPr>
              <a:t>thông</a:t>
            </a:r>
            <a:r>
              <a:rPr lang="en-US" sz="2800" dirty="0">
                <a:latin typeface="Times New Roman" panose="02020603050405020304" pitchFamily="18" charset="0"/>
              </a:rPr>
              <a:t>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611705" y="5024258"/>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rPr>
              <a:t>Giảm</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a:t>
            </a:r>
            <a:r>
              <a:rPr lang="en-US" sz="2800" dirty="0" err="1">
                <a:latin typeface="Times New Roman" panose="02020603050405020304" pitchFamily="18" charset="0"/>
              </a:rPr>
              <a:t>suất</a:t>
            </a:r>
            <a:r>
              <a:rPr lang="en-US" sz="2800" dirty="0">
                <a:latin typeface="Times New Roman" panose="02020603050405020304" pitchFamily="18" charset="0"/>
              </a:rPr>
              <a:t> </a:t>
            </a:r>
            <a:r>
              <a:rPr lang="en-US" sz="2800" dirty="0" err="1">
                <a:latin typeface="Times New Roman" panose="02020603050405020304" pitchFamily="18" charset="0"/>
              </a:rPr>
              <a:t>lao</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611705" y="3190473"/>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Tiêu tốn dung lượng sử dụng pin điện thoại.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581225" y="4107344"/>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 Hạn chế giao tiếp trực tiếp của con 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304800" y="2235680"/>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endParaRPr>
          </a:p>
        </p:txBody>
      </p:sp>
    </p:spTree>
    <p:extLst>
      <p:ext uri="{BB962C8B-B14F-4D97-AF65-F5344CB8AC3E}">
        <p14:creationId xmlns:p14="http://schemas.microsoft.com/office/powerpoint/2010/main" val="3185539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2" name="Title 1"/>
          <p:cNvSpPr>
            <a:spLocks noGrp="1"/>
          </p:cNvSpPr>
          <p:nvPr>
            <p:ph type="ctrTitle" idx="4294967295"/>
          </p:nvPr>
        </p:nvSpPr>
        <p:spPr>
          <a:xfrm>
            <a:off x="611705" y="12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75557" y="1032009"/>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lang="vi-VN" sz="2800" dirty="0">
                <a:latin typeface="Times New Roman" panose="02020603050405020304" pitchFamily="18" charset="0"/>
                <a:cs typeface="Times New Roman" panose="02020603050405020304" pitchFamily="18" charset="0"/>
              </a:rPr>
              <a:t> Điền vào dấu ba chấm (…) trong đoạn thông tin dưới đây:</a:t>
            </a:r>
          </a:p>
          <a:p>
            <a:r>
              <a:rPr lang="vi-VN" sz="2800" i="1" dirty="0">
                <a:latin typeface="Times New Roman" panose="02020603050405020304" pitchFamily="18" charset="0"/>
                <a:cs typeface="Times New Roman" panose="02020603050405020304" pitchFamily="18" charset="0"/>
              </a:rPr>
              <a:t>…………(1)……….. có vai trò quan trọng trong nhiều lĩnh vực của đời sống. Chúng góp phần mang lại sự …………(2)……….., đáp ứng các nhu cầu đa dạng của con người.</a:t>
            </a:r>
            <a:endParaRPr lang="vi-VN" sz="2800" dirty="0">
              <a:latin typeface="Times New Roman" panose="02020603050405020304" pitchFamily="18" charset="0"/>
              <a:cs typeface="Times New Roman" panose="02020603050405020304" pitchFamily="18" charset="0"/>
            </a:endParaRPr>
          </a:p>
          <a:p>
            <a:pPr lvl="0" eaLnBrk="1" hangingPunct="1">
              <a:spcBef>
                <a:spcPct val="20000"/>
              </a:spcBef>
              <a:buClr>
                <a:srgbClr val="4472C4"/>
              </a:buClr>
              <a:buSzPct val="100000"/>
            </a:pPr>
            <a:endParaRPr kumimoji="0" lang="en-US" altLang="en-US" sz="2800" b="1" i="0" u="none" strike="noStrike" kern="1200" cap="none" spc="0" normalizeH="0" baseline="0" noProof="0" dirty="0">
              <a:ln>
                <a:noFill/>
              </a:ln>
              <a:solidFill>
                <a:srgbClr val="C00000"/>
              </a:solidFill>
              <a:effectLst/>
              <a:uLnTx/>
              <a:uFillTx/>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611706" y="2950050"/>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rPr>
              <a:t>(1) –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điện</a:t>
            </a:r>
            <a:r>
              <a:rPr lang="en-US" sz="2800" dirty="0">
                <a:latin typeface="Times New Roman" panose="02020603050405020304" pitchFamily="18" charset="0"/>
              </a:rPr>
              <a:t> </a:t>
            </a:r>
            <a:r>
              <a:rPr lang="en-US" sz="2800" dirty="0" err="1">
                <a:latin typeface="Times New Roman" panose="02020603050405020304" pitchFamily="18" charset="0"/>
              </a:rPr>
              <a:t>tử</a:t>
            </a:r>
            <a:r>
              <a:rPr lang="en-US" sz="2800" dirty="0">
                <a:latin typeface="Times New Roman" panose="02020603050405020304" pitchFamily="18" charset="0"/>
              </a:rPr>
              <a:t>, (2) – </a:t>
            </a:r>
            <a:r>
              <a:rPr lang="en-US" sz="2800" dirty="0" err="1">
                <a:latin typeface="Times New Roman" panose="02020603050405020304" pitchFamily="18" charset="0"/>
              </a:rPr>
              <a:t>tiện</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611705" y="5648980"/>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rPr>
              <a:t>(1) –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cao</a:t>
            </a:r>
            <a:r>
              <a:rPr lang="en-US" sz="2800" dirty="0">
                <a:latin typeface="Times New Roman" panose="02020603050405020304" pitchFamily="18" charset="0"/>
              </a:rPr>
              <a:t> </a:t>
            </a:r>
            <a:r>
              <a:rPr lang="en-US" sz="2800" dirty="0" err="1">
                <a:latin typeface="Times New Roman" panose="02020603050405020304" pitchFamily="18" charset="0"/>
              </a:rPr>
              <a:t>cấp</a:t>
            </a:r>
            <a:r>
              <a:rPr lang="en-US" sz="2800" dirty="0">
                <a:latin typeface="Times New Roman" panose="02020603050405020304" pitchFamily="18" charset="0"/>
              </a:rPr>
              <a:t>, (2) – </a:t>
            </a:r>
            <a:r>
              <a:rPr lang="en-US" sz="2800" dirty="0" err="1">
                <a:latin typeface="Times New Roman" panose="02020603050405020304" pitchFamily="18" charset="0"/>
              </a:rPr>
              <a:t>tiện</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611705" y="3815195"/>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rPr>
              <a:t>(1) –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nghệ</a:t>
            </a:r>
            <a:r>
              <a:rPr lang="en-US" sz="2800" dirty="0">
                <a:latin typeface="Times New Roman" panose="02020603050405020304" pitchFamily="18" charset="0"/>
              </a:rPr>
              <a:t>, (2) – </a:t>
            </a:r>
            <a:r>
              <a:rPr lang="en-US" sz="2800" dirty="0" err="1">
                <a:latin typeface="Times New Roman" panose="02020603050405020304" pitchFamily="18" charset="0"/>
              </a:rPr>
              <a:t>tiện</a:t>
            </a:r>
            <a:r>
              <a:rPr lang="en-US" sz="2800" dirty="0">
                <a:latin typeface="Times New Roman" panose="02020603050405020304" pitchFamily="18" charset="0"/>
              </a:rPr>
              <a:t> </a:t>
            </a:r>
            <a:r>
              <a:rPr lang="en-US" sz="2800" dirty="0" err="1">
                <a:latin typeface="Times New Roman" panose="02020603050405020304" pitchFamily="18" charset="0"/>
              </a:rPr>
              <a:t>tích</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581225" y="4732066"/>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 </a:t>
            </a:r>
            <a:r>
              <a:rPr lang="en-US" sz="2800" dirty="0">
                <a:latin typeface="Times New Roman" panose="02020603050405020304" pitchFamily="18" charset="0"/>
              </a:rPr>
              <a:t>(1) –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thông</a:t>
            </a:r>
            <a:r>
              <a:rPr lang="en-US" sz="2800" dirty="0">
                <a:latin typeface="Times New Roman" panose="02020603050405020304" pitchFamily="18" charset="0"/>
              </a:rPr>
              <a:t> </a:t>
            </a:r>
            <a:r>
              <a:rPr lang="en-US" sz="2800" dirty="0" err="1">
                <a:latin typeface="Times New Roman" panose="02020603050405020304" pitchFamily="18" charset="0"/>
              </a:rPr>
              <a:t>minh</a:t>
            </a:r>
            <a:r>
              <a:rPr lang="en-US" sz="2800" dirty="0">
                <a:latin typeface="Times New Roman" panose="02020603050405020304" pitchFamily="18" charset="0"/>
              </a:rPr>
              <a:t>, (2) – </a:t>
            </a:r>
            <a:r>
              <a:rPr lang="en-US" sz="2800" dirty="0" err="1">
                <a:latin typeface="Times New Roman" panose="02020603050405020304" pitchFamily="18" charset="0"/>
              </a:rPr>
              <a:t>tiện</a:t>
            </a:r>
            <a:r>
              <a:rPr lang="en-US" sz="2800" dirty="0">
                <a:latin typeface="Times New Roman" panose="02020603050405020304" pitchFamily="18" charset="0"/>
              </a:rPr>
              <a:t> </a:t>
            </a:r>
            <a:r>
              <a:rPr lang="en-US" sz="2800" dirty="0" err="1">
                <a:latin typeface="Times New Roman" panose="02020603050405020304" pitchFamily="18" charset="0"/>
              </a:rPr>
              <a:t>ích</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381000" y="3672722"/>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endParaRPr>
          </a:p>
        </p:txBody>
      </p:sp>
    </p:spTree>
    <p:extLst>
      <p:ext uri="{BB962C8B-B14F-4D97-AF65-F5344CB8AC3E}">
        <p14:creationId xmlns:p14="http://schemas.microsoft.com/office/powerpoint/2010/main" val="3848830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1069" t="2602" r="448" b="5138"/>
          <a:stretch/>
        </p:blipFill>
        <p:spPr>
          <a:xfrm>
            <a:off x="-1" y="0"/>
            <a:ext cx="12192001" cy="6858000"/>
          </a:xfrm>
          <a:prstGeom prst="rect">
            <a:avLst/>
          </a:prstGeom>
        </p:spPr>
      </p:pic>
      <p:pic>
        <p:nvPicPr>
          <p:cNvPr id="3" name="图片 2"/>
          <p:cNvPicPr>
            <a:picLocks noChangeAspect="1"/>
          </p:cNvPicPr>
          <p:nvPr/>
        </p:nvPicPr>
        <p:blipFill>
          <a:blip r:embed="rId4"/>
          <a:stretch>
            <a:fillRect/>
          </a:stretch>
        </p:blipFill>
        <p:spPr>
          <a:xfrm>
            <a:off x="8875406" y="469084"/>
            <a:ext cx="3525249" cy="1484315"/>
          </a:xfrm>
          <a:prstGeom prst="rect">
            <a:avLst/>
          </a:prstGeom>
        </p:spPr>
      </p:pic>
      <p:pic>
        <p:nvPicPr>
          <p:cNvPr id="5" name="图片 4"/>
          <p:cNvPicPr>
            <a:picLocks noChangeAspect="1"/>
          </p:cNvPicPr>
          <p:nvPr/>
        </p:nvPicPr>
        <p:blipFill>
          <a:blip r:embed="rId5"/>
          <a:stretch>
            <a:fillRect/>
          </a:stretch>
        </p:blipFill>
        <p:spPr>
          <a:xfrm>
            <a:off x="6891571" y="3674657"/>
            <a:ext cx="3901133" cy="3153128"/>
          </a:xfrm>
          <a:prstGeom prst="rect">
            <a:avLst/>
          </a:prstGeom>
        </p:spPr>
      </p:pic>
      <p:pic>
        <p:nvPicPr>
          <p:cNvPr id="6" name="图片 5"/>
          <p:cNvPicPr>
            <a:picLocks noChangeAspect="1"/>
          </p:cNvPicPr>
          <p:nvPr/>
        </p:nvPicPr>
        <p:blipFill>
          <a:blip r:embed="rId6"/>
          <a:stretch>
            <a:fillRect/>
          </a:stretch>
        </p:blipFill>
        <p:spPr>
          <a:xfrm>
            <a:off x="0" y="272124"/>
            <a:ext cx="3075000" cy="3030000"/>
          </a:xfrm>
          <a:prstGeom prst="rect">
            <a:avLst/>
          </a:prstGeom>
        </p:spPr>
      </p:pic>
      <p:grpSp>
        <p:nvGrpSpPr>
          <p:cNvPr id="7" name="组合 6"/>
          <p:cNvGrpSpPr/>
          <p:nvPr/>
        </p:nvGrpSpPr>
        <p:grpSpPr>
          <a:xfrm>
            <a:off x="3382400" y="272124"/>
            <a:ext cx="8434282" cy="4665827"/>
            <a:chOff x="-6300496" y="5642681"/>
            <a:chExt cx="23412450" cy="11961811"/>
          </a:xfrm>
        </p:grpSpPr>
        <p:grpSp>
          <p:nvGrpSpPr>
            <p:cNvPr id="8" name="组合 7"/>
            <p:cNvGrpSpPr/>
            <p:nvPr/>
          </p:nvGrpSpPr>
          <p:grpSpPr>
            <a:xfrm>
              <a:off x="-6300496" y="5642681"/>
              <a:ext cx="23412450" cy="11961811"/>
              <a:chOff x="2619060" y="-3486152"/>
              <a:chExt cx="23412450" cy="11961811"/>
            </a:xfrm>
          </p:grpSpPr>
          <p:sp>
            <p:nvSpPr>
              <p:cNvPr id="10"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endParaRPr>
              </a:p>
            </p:txBody>
          </p:sp>
          <p:sp>
            <p:nvSpPr>
              <p:cNvPr id="11"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endParaRPr>
              </a:p>
            </p:txBody>
          </p:sp>
        </p:grpSp>
        <p:pic>
          <p:nvPicPr>
            <p:cNvPr id="9" name="图片 8"/>
            <p:cNvPicPr>
              <a:picLocks noChangeAspect="1"/>
            </p:cNvPicPr>
            <p:nvPr/>
          </p:nvPicPr>
          <p:blipFill>
            <a:blip r:embed="rId7"/>
            <a:stretch>
              <a:fillRect/>
            </a:stretch>
          </p:blipFill>
          <p:spPr>
            <a:xfrm>
              <a:off x="-5737225" y="6362278"/>
              <a:ext cx="22275002" cy="10586251"/>
            </a:xfrm>
            <a:prstGeom prst="rect">
              <a:avLst/>
            </a:prstGeom>
          </p:spPr>
        </p:pic>
      </p:grpSp>
      <p:pic>
        <p:nvPicPr>
          <p:cNvPr id="20" name="图片 19"/>
          <p:cNvPicPr>
            <a:picLocks noChangeAspect="1"/>
          </p:cNvPicPr>
          <p:nvPr/>
        </p:nvPicPr>
        <p:blipFill>
          <a:blip r:embed="rId8"/>
          <a:stretch>
            <a:fillRect/>
          </a:stretch>
        </p:blipFill>
        <p:spPr>
          <a:xfrm>
            <a:off x="730004" y="2100105"/>
            <a:ext cx="3500165" cy="4578595"/>
          </a:xfrm>
          <a:prstGeom prst="rect">
            <a:avLst/>
          </a:prstGeom>
        </p:spPr>
      </p:pic>
      <p:pic>
        <p:nvPicPr>
          <p:cNvPr id="21" name="Picture 20">
            <a:extLst>
              <a:ext uri="{FF2B5EF4-FFF2-40B4-BE49-F238E27FC236}">
                <a16:creationId xmlns:a16="http://schemas.microsoft.com/office/drawing/2014/main" id="{C72A0E9E-5164-4BF0-BBCC-8D4794AD3632}"/>
              </a:ext>
            </a:extLst>
          </p:cNvPr>
          <p:cNvPicPr>
            <a:picLocks noChangeAspect="1"/>
          </p:cNvPicPr>
          <p:nvPr/>
        </p:nvPicPr>
        <p:blipFill>
          <a:blip r:embed="rId9"/>
          <a:stretch>
            <a:fillRect/>
          </a:stretch>
        </p:blipFill>
        <p:spPr>
          <a:xfrm>
            <a:off x="4301083" y="2056809"/>
            <a:ext cx="6913463" cy="2103302"/>
          </a:xfrm>
          <a:prstGeom prst="rect">
            <a:avLst/>
          </a:prstGeom>
        </p:spPr>
      </p:pic>
    </p:spTree>
    <p:extLst>
      <p:ext uri="{BB962C8B-B14F-4D97-AF65-F5344CB8AC3E}">
        <p14:creationId xmlns:p14="http://schemas.microsoft.com/office/powerpoint/2010/main" val="364190906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44861 0.14815 L 0.44861 0.14846 C 0.44757 0.12654 0.44775 0.10494 0.44584 0.08395 C 0.44532 0.07901 0.44306 0.07531 0.44167 0.07161 C 0.43802 0.06204 0.4283 0.03549 0.42223 0.02469 C 0.41146 0.00556 0.41094 0.00803 0.39861 -0.00741 C 0.37796 -0.03333 0.39757 -0.01327 0.37361 -0.0321 C 0.35973 -0.04321 0.35261 -0.05463 0.33611 -0.06173 L 0.31389 -0.0716 C 0.31007 -0.07346 0.30643 -0.07593 0.30278 -0.07654 C 0.29289 -0.0787 0.28855 -0.07932 0.27917 -0.08148 L 0.26945 -0.08395 L 0.22917 -0.08148 C 0.2125 -0.07716 0.20816 -0.06697 0.19584 -0.05432 C 0.19306 -0.05185 0.19011 -0.05 0.1875 -0.04691 C 0.17049 -0.02963 0.18855 -0.04444 0.16806 -0.02716 C 0.16476 -0.02469 0.16146 -0.02253 0.15834 -0.01975 C 0.14809 -0.01142 0.1474 -0.00926 0.1375 -0.00247 C 0.13334 -7.40741E-7 0.129 0.00216 0.125 0.00494 C 0.12118 0.0071 0.11754 0.01019 0.11389 0.01235 C 0.10973 0.0142 0.10539 0.01512 0.10139 0.01728 C 0.06042 0.03766 0.08212 0.03117 0.05973 0.03704 C 0.04584 0.03519 0.0316 0.03642 0.01806 0.0321 C 0.01372 0.03056 0.00695 0.01975 0.00695 0.02006 C 0.00556 0.01636 0.00382 0.01327 0.00278 0.00988 C -0.00156 -0.00339 0.00348 0.00617 -3.61111E-6 -7.40741E-7 " pathEditMode="relative" rAng="0" ptsTypes="AAAAAAAAAAAAAAAAAAAAAAAAAA">
                                      <p:cBhvr>
                                        <p:cTn id="9" dur="2000" fill="hold"/>
                                        <p:tgtEl>
                                          <p:spTgt spid="5"/>
                                        </p:tgtEl>
                                        <p:attrNameLst>
                                          <p:attrName>ppt_x</p:attrName>
                                          <p:attrName>ppt_y</p:attrName>
                                        </p:attrNameLst>
                                      </p:cBhvr>
                                      <p:rCtr x="-22431" y="-1160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D1351-92DB-1201-D87B-F38E1B13D13A}"/>
              </a:ext>
            </a:extLst>
          </p:cNvPr>
          <p:cNvSpPr txBox="1">
            <a:spLocks noChangeArrowheads="1"/>
          </p:cNvSpPr>
          <p:nvPr/>
        </p:nvSpPr>
        <p:spPr bwMode="auto">
          <a:xfrm>
            <a:off x="-171451" y="893805"/>
            <a:ext cx="12439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1)</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5896DE-2235-2825-3E84-48B54083E1A1}"/>
              </a:ext>
            </a:extLst>
          </p:cNvPr>
          <p:cNvSpPr txBox="1"/>
          <p:nvPr/>
        </p:nvSpPr>
        <p:spPr>
          <a:xfrm>
            <a:off x="2514600" y="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9">
            <a:extLst>
              <a:ext uri="{FF2B5EF4-FFF2-40B4-BE49-F238E27FC236}">
                <a16:creationId xmlns:a16="http://schemas.microsoft.com/office/drawing/2014/main" id="{F53B01C4-102D-96C4-B50A-957A2F5393EF}"/>
              </a:ext>
            </a:extLst>
          </p:cNvPr>
          <p:cNvSpPr txBox="1">
            <a:spLocks noChangeArrowheads="1"/>
          </p:cNvSpPr>
          <p:nvPr/>
        </p:nvSpPr>
        <p:spPr bwMode="auto">
          <a:xfrm>
            <a:off x="3276600" y="4191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3" name="AutoShape 4" descr="Mua Bộ Lắp Ghép Kỹ Thuật Lớp 4 tại Hiệu Sách Văn M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6" y="1523999"/>
            <a:ext cx="11503024" cy="527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199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D1351-92DB-1201-D87B-F38E1B13D13A}"/>
              </a:ext>
            </a:extLst>
          </p:cNvPr>
          <p:cNvSpPr txBox="1">
            <a:spLocks noChangeArrowheads="1"/>
          </p:cNvSpPr>
          <p:nvPr/>
        </p:nvSpPr>
        <p:spPr bwMode="auto">
          <a:xfrm>
            <a:off x="-171451" y="893805"/>
            <a:ext cx="12439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1)</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5896DE-2235-2825-3E84-48B54083E1A1}"/>
              </a:ext>
            </a:extLst>
          </p:cNvPr>
          <p:cNvSpPr txBox="1"/>
          <p:nvPr/>
        </p:nvSpPr>
        <p:spPr>
          <a:xfrm>
            <a:off x="2514600" y="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9">
            <a:extLst>
              <a:ext uri="{FF2B5EF4-FFF2-40B4-BE49-F238E27FC236}">
                <a16:creationId xmlns:a16="http://schemas.microsoft.com/office/drawing/2014/main" id="{F53B01C4-102D-96C4-B50A-957A2F5393EF}"/>
              </a:ext>
            </a:extLst>
          </p:cNvPr>
          <p:cNvSpPr txBox="1">
            <a:spLocks noChangeArrowheads="1"/>
          </p:cNvSpPr>
          <p:nvPr/>
        </p:nvSpPr>
        <p:spPr bwMode="auto">
          <a:xfrm>
            <a:off x="3276600" y="4191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3" name="AutoShape 4" descr="Mua Bộ Lắp Ghép Kỹ Thuật Lớp 4 tại Hiệu Sách Văn M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itchFamily="18" charset="0"/>
            </a:endParaRPr>
          </a:p>
        </p:txBody>
      </p:sp>
      <p:pic>
        <p:nvPicPr>
          <p:cNvPr id="7" name="Picture 6">
            <a:extLst>
              <a:ext uri="{FF2B5EF4-FFF2-40B4-BE49-F238E27FC236}">
                <a16:creationId xmlns:a16="http://schemas.microsoft.com/office/drawing/2014/main" id="{2AF88E57-41BE-4FC3-8FAE-9998795DA85D}"/>
              </a:ext>
            </a:extLst>
          </p:cNvPr>
          <p:cNvPicPr>
            <a:picLocks noChangeAspect="1"/>
          </p:cNvPicPr>
          <p:nvPr/>
        </p:nvPicPr>
        <p:blipFill>
          <a:blip r:embed="rId3"/>
          <a:stretch>
            <a:fillRect/>
          </a:stretch>
        </p:blipFill>
        <p:spPr>
          <a:xfrm>
            <a:off x="0" y="1883806"/>
            <a:ext cx="4289772" cy="3082636"/>
          </a:xfrm>
          <a:prstGeom prst="rect">
            <a:avLst/>
          </a:prstGeom>
        </p:spPr>
      </p:pic>
      <p:sp>
        <p:nvSpPr>
          <p:cNvPr id="8" name="对话气泡: 椭圆形 19">
            <a:extLst>
              <a:ext uri="{FF2B5EF4-FFF2-40B4-BE49-F238E27FC236}">
                <a16:creationId xmlns:a16="http://schemas.microsoft.com/office/drawing/2014/main" id="{7B11702A-AB55-4497-8E04-91C1091952CE}"/>
              </a:ext>
            </a:extLst>
          </p:cNvPr>
          <p:cNvSpPr/>
          <p:nvPr/>
        </p:nvSpPr>
        <p:spPr>
          <a:xfrm>
            <a:off x="5410200" y="1596324"/>
            <a:ext cx="4572000" cy="1828800"/>
          </a:xfrm>
          <a:prstGeom prst="wedgeEllipseCallout">
            <a:avLst>
              <a:gd name="adj1" fmla="val -83896"/>
              <a:gd name="adj2" fmla="val 54270"/>
            </a:avLst>
          </a:prstGeom>
          <a:solidFill>
            <a:schemeClr val="accent4">
              <a:lumMod val="20000"/>
              <a:lumOff val="80000"/>
            </a:schemeClr>
          </a:solidFill>
          <a:ln w="38100">
            <a:solidFill>
              <a:srgbClr val="008000"/>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chemeClr val="tx1"/>
                </a:solidFill>
                <a:latin typeface="Times New Roman" panose="02020603050405020304" pitchFamily="18" charset="0"/>
              </a:rPr>
              <a:t>Nêu tên một sản phẩm công nghệ</a:t>
            </a:r>
            <a:endParaRPr kumimoji="0" lang="zh-CN"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对话气泡: 椭圆形 19">
            <a:extLst>
              <a:ext uri="{FF2B5EF4-FFF2-40B4-BE49-F238E27FC236}">
                <a16:creationId xmlns:a16="http://schemas.microsoft.com/office/drawing/2014/main" id="{7B11702A-AB55-4497-8E04-91C1091952CE}"/>
              </a:ext>
            </a:extLst>
          </p:cNvPr>
          <p:cNvSpPr/>
          <p:nvPr/>
        </p:nvSpPr>
        <p:spPr>
          <a:xfrm>
            <a:off x="4495800" y="3581400"/>
            <a:ext cx="5334000" cy="1828800"/>
          </a:xfrm>
          <a:prstGeom prst="wedgeEllipseCallout">
            <a:avLst>
              <a:gd name="adj1" fmla="val -67447"/>
              <a:gd name="adj2" fmla="val -16919"/>
            </a:avLst>
          </a:prstGeom>
          <a:solidFill>
            <a:schemeClr val="accent6">
              <a:lumMod val="40000"/>
              <a:lumOff val="60000"/>
            </a:schemeClr>
          </a:solidFill>
          <a:ln w="38100">
            <a:solidFill>
              <a:srgbClr val="FF0066"/>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chemeClr val="tx1"/>
                </a:solidFill>
                <a:latin typeface="Times New Roman" panose="02020603050405020304" pitchFamily="18" charset="0"/>
              </a:rPr>
              <a:t>Nêu cách con người sử dụng sản phẩm công nghệ đó.</a:t>
            </a:r>
            <a:endParaRPr kumimoji="0" lang="zh-CN"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2351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pic>
        <p:nvPicPr>
          <p:cNvPr id="16" name="Picture 15">
            <a:extLst>
              <a:ext uri="{FF2B5EF4-FFF2-40B4-BE49-F238E27FC236}">
                <a16:creationId xmlns:a16="http://schemas.microsoft.com/office/drawing/2014/main" id="{B28A7F72-3AB5-482E-92CD-1CD830984428}"/>
              </a:ext>
            </a:extLst>
          </p:cNvPr>
          <p:cNvPicPr>
            <a:picLocks noChangeAspect="1"/>
          </p:cNvPicPr>
          <p:nvPr/>
        </p:nvPicPr>
        <p:blipFill>
          <a:blip r:embed="rId17"/>
          <a:stretch>
            <a:fillRect/>
          </a:stretch>
        </p:blipFill>
        <p:spPr>
          <a:xfrm>
            <a:off x="4932406" y="1918806"/>
            <a:ext cx="5358848" cy="1774090"/>
          </a:xfrm>
          <a:prstGeom prst="rect">
            <a:avLst/>
          </a:prstGeom>
        </p:spPr>
      </p:pic>
    </p:spTree>
    <p:extLst>
      <p:ext uri="{BB962C8B-B14F-4D97-AF65-F5344CB8AC3E}">
        <p14:creationId xmlns:p14="http://schemas.microsoft.com/office/powerpoint/2010/main" val="414193360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60" repeatCount="indefinite" fill="hold" display="0">
                  <p:stCondLst>
                    <p:cond delay="indefinite"/>
                  </p:st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D1351-92DB-1201-D87B-F38E1B13D13A}"/>
              </a:ext>
            </a:extLst>
          </p:cNvPr>
          <p:cNvSpPr txBox="1">
            <a:spLocks noChangeArrowheads="1"/>
          </p:cNvSpPr>
          <p:nvPr/>
        </p:nvSpPr>
        <p:spPr bwMode="auto">
          <a:xfrm>
            <a:off x="-171451" y="893805"/>
            <a:ext cx="12439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1)</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5896DE-2235-2825-3E84-48B54083E1A1}"/>
              </a:ext>
            </a:extLst>
          </p:cNvPr>
          <p:cNvSpPr txBox="1"/>
          <p:nvPr/>
        </p:nvSpPr>
        <p:spPr>
          <a:xfrm>
            <a:off x="2514600" y="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9">
            <a:extLst>
              <a:ext uri="{FF2B5EF4-FFF2-40B4-BE49-F238E27FC236}">
                <a16:creationId xmlns:a16="http://schemas.microsoft.com/office/drawing/2014/main" id="{F53B01C4-102D-96C4-B50A-957A2F5393EF}"/>
              </a:ext>
            </a:extLst>
          </p:cNvPr>
          <p:cNvSpPr txBox="1">
            <a:spLocks noChangeArrowheads="1"/>
          </p:cNvSpPr>
          <p:nvPr/>
        </p:nvSpPr>
        <p:spPr bwMode="auto">
          <a:xfrm>
            <a:off x="3276600" y="4191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3" name="AutoShape 4" descr="Mua Bộ Lắp Ghép Kỹ Thuật Lớp 4 tại Hiệu Sách Văn M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itchFamily="18" charset="0"/>
            </a:endParaRPr>
          </a:p>
        </p:txBody>
      </p:sp>
    </p:spTree>
    <p:extLst>
      <p:ext uri="{BB962C8B-B14F-4D97-AF65-F5344CB8AC3E}">
        <p14:creationId xmlns:p14="http://schemas.microsoft.com/office/powerpoint/2010/main" val="20082959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10707154" cy="954107"/>
          </a:xfrm>
          <a:prstGeom prst="rect">
            <a:avLst/>
          </a:prstGeom>
          <a:noFill/>
        </p:spPr>
        <p:txBody>
          <a:bodyPr wrap="square" rtlCol="0">
            <a:spAutoFit/>
          </a:bodyPr>
          <a:lstStyle/>
          <a:p>
            <a:pPr algn="just"/>
            <a:r>
              <a:rPr lang="vi-VN" sz="2800" b="1" dirty="0">
                <a:latin typeface="Times New Roman" panose="02020603050405020304" pitchFamily="18" charset="0"/>
              </a:rPr>
              <a:t>Quan sát các sản phẩm công nghệ trong Hình 1 và cho biết chúng có vai trò như thế nào trong đời sống?</a:t>
            </a:r>
            <a:endParaRPr lang="en-US" sz="28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pic>
        <p:nvPicPr>
          <p:cNvPr id="4" name="Picture 3">
            <a:extLst>
              <a:ext uri="{FF2B5EF4-FFF2-40B4-BE49-F238E27FC236}">
                <a16:creationId xmlns:a16="http://schemas.microsoft.com/office/drawing/2014/main" id="{C17429FB-44D4-CD3F-108C-786F85F72A6E}"/>
              </a:ext>
            </a:extLst>
          </p:cNvPr>
          <p:cNvPicPr>
            <a:picLocks noChangeAspect="1"/>
          </p:cNvPicPr>
          <p:nvPr/>
        </p:nvPicPr>
        <p:blipFill>
          <a:blip r:embed="rId2"/>
          <a:stretch>
            <a:fillRect/>
          </a:stretch>
        </p:blipFill>
        <p:spPr>
          <a:xfrm>
            <a:off x="381000" y="1683838"/>
            <a:ext cx="11810999" cy="4984021"/>
          </a:xfrm>
          <a:prstGeom prst="rect">
            <a:avLst/>
          </a:prstGeom>
        </p:spPr>
      </p:pic>
    </p:spTree>
    <p:extLst>
      <p:ext uri="{BB962C8B-B14F-4D97-AF65-F5344CB8AC3E}">
        <p14:creationId xmlns:p14="http://schemas.microsoft.com/office/powerpoint/2010/main" val="7696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13143</TotalTime>
  <Words>2562</Words>
  <Application>Microsoft Office PowerPoint</Application>
  <PresentationFormat>Widescreen</PresentationFormat>
  <Paragraphs>224</Paragraphs>
  <Slides>45</Slides>
  <Notes>14</Notes>
  <HiddenSlides>0</HiddenSlides>
  <MMClips>7</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45</vt:i4>
      </vt:variant>
    </vt:vector>
  </HeadingPairs>
  <TitlesOfParts>
    <vt:vector size="56" baseType="lpstr">
      <vt:lpstr>Times New Roman</vt:lpstr>
      <vt:lpstr>UTM Showcard</vt:lpstr>
      <vt:lpstr>Calibri</vt:lpstr>
      <vt:lpstr>Lato Light</vt:lpstr>
      <vt:lpstr>Roboto</vt:lpstr>
      <vt:lpstr>Georgia</vt:lpstr>
      <vt:lpstr>.VnTime</vt:lpstr>
      <vt:lpstr>Arial</vt:lpstr>
      <vt:lpstr>4_Office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AI ĐÚNG”</vt:lpstr>
      <vt:lpstr>“AI NHANH AI ĐÚNG”</vt:lpstr>
      <vt:lpstr>“AI NHANH AI ĐÚNG”</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CNTT Trường TH An Thái</cp:lastModifiedBy>
  <cp:revision>1347</cp:revision>
  <dcterms:created xsi:type="dcterms:W3CDTF">2021-09-19T04:33:01Z</dcterms:created>
  <dcterms:modified xsi:type="dcterms:W3CDTF">2024-09-19T01:44:15Z</dcterms:modified>
  <cp:category>9Slide.vn</cp:category>
</cp:coreProperties>
</file>